
<file path=[Content_Types].xml><?xml version="1.0" encoding="utf-8"?>
<Types xmlns="http://schemas.openxmlformats.org/package/2006/content-types">
  <Override PartName="/ppt/notesSlides/notesSlide4.xml" ContentType="application/vnd.openxmlformats-officedocument.presentationml.notesSlide+xml"/>
  <Override PartName="/ppt/slides/slide9.xml" ContentType="application/vnd.openxmlformats-officedocument.presentationml.slide+xml"/>
  <Override PartName="/ppt/slideLayouts/slideLayout9.xml" ContentType="application/vnd.openxmlformats-officedocument.presentationml.slideLayout+xml"/>
  <Override PartName="/ppt/notesSlides/notesSlide9.xml" ContentType="application/vnd.openxmlformats-officedocument.presentationml.notesSlide+xml"/>
  <Override PartName="/ppt/slides/slide5.xml" ContentType="application/vnd.openxmlformats-officedocument.presentationml.slide+xml"/>
  <Override PartName="/ppt/slideLayouts/slideLayout11.xml" ContentType="application/vnd.openxmlformats-officedocument.presentationml.slideLayout+xml"/>
  <Default Extension="rels" ContentType="application/vnd.openxmlformats-package.relationships+xml"/>
  <Override PartName="/ppt/slides/slide10.xml" ContentType="application/vnd.openxmlformats-officedocument.presentationml.slide+xml"/>
  <Override PartName="/ppt/slideLayouts/slideLayout5.xml" ContentType="application/vnd.openxmlformats-officedocument.presentationml.slideLayout+xml"/>
  <Override PartName="/ppt/notesMasters/notesMaster1.xml" ContentType="application/vnd.openxmlformats-officedocument.presentationml.notesMaster+xml"/>
  <Override PartName="/ppt/slides/slide1.xml" ContentType="application/vnd.openxmlformats-officedocument.presentationml.slide+xml"/>
  <Override PartName="/ppt/notesSlides/notesSlide12.xml" ContentType="application/vnd.openxmlformats-officedocument.presentationml.notesSlide+xml"/>
  <Override PartName="/ppt/slideMasters/slideMaster2.xml" ContentType="application/vnd.openxmlformats-officedocument.presentationml.slideMaster+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notesSlides/notesSlide5.xml" ContentType="application/vnd.openxmlformats-officedocument.presentationml.notesSlide+xml"/>
  <Override PartName="/ppt/tableStyles.xml" ContentType="application/vnd.openxmlformats-officedocument.presentationml.tableStyles+xml"/>
  <Override PartName="/ppt/notesSlides/notesSlide1.xml" ContentType="application/vnd.openxmlformats-officedocument.presentationml.notesSlide+xml"/>
  <Override PartName="/ppt/slideLayouts/slideLayout12.xml" ContentType="application/vnd.openxmlformats-officedocument.presentationml.slideLayout+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Override PartName="/ppt/slideMasters/slideMaster3.xml" ContentType="application/vnd.openxmlformats-officedocument.presentationml.slideMaster+xml"/>
  <Default Extension="png" ContentType="image/png"/>
  <Override PartName="/ppt/slideLayouts/slideLayout2.xml" ContentType="application/vnd.openxmlformats-officedocument.presentationml.slideLayout+xml"/>
  <Override PartName="/ppt/theme/theme3.xml" ContentType="application/vnd.openxmlformats-officedocument.theme+xml"/>
  <Override PartName="/ppt/notesSlides/notesSlide6.xml" ContentType="application/vnd.openxmlformats-officedocument.presentationml.notesSlide+xml"/>
  <Override PartName="/ppt/notesSlides/notesSlide2.xml" ContentType="application/vnd.openxmlformats-officedocument.presentationml.notesSlide+xml"/>
  <Override PartName="/ppt/slideLayouts/slideLayout13.xml" ContentType="application/vnd.openxmlformats-officedocument.presentationml.slideLayout+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slides/slide3.xml" ContentType="application/vnd.openxmlformats-officedocument.presentationml.slide+xml"/>
  <Override PartName="/ppt/theme/theme4.xml" ContentType="application/vnd.openxmlformats-officedocument.theme+xml"/>
  <Override PartName="/ppt/slideLayouts/slideLayout3.xml" ContentType="application/vnd.openxmlformats-officedocument.presentationml.slideLayout+xml"/>
  <Override PartName="/ppt/notesSlides/notesSlide7.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slideLayouts/slideLayout14.xml" ContentType="application/vnd.openxmlformats-officedocument.presentationml.slideLayout+xml"/>
  <Override PartName="/ppt/slides/slide8.xml" ContentType="application/vnd.openxmlformats-officedocument.presentationml.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notesSlides/notesSlide8.xml" ContentType="application/vnd.openxmlformats-officedocument.presentationml.notesSlide+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viewProps.xml" ContentType="application/vnd.openxmlformats-officedocument.presentationml.viewProps+xml"/>
  <Default Extension="bin" ContentType="application/vnd.openxmlformats-officedocument.presentationml.printerSettings"/>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Lst>
  <p:notesMasterIdLst>
    <p:notesMasterId r:id="rId17"/>
  </p:notesMasterIdLst>
  <p:sldIdLst>
    <p:sldId id="481" r:id="rId4"/>
    <p:sldId id="491" r:id="rId5"/>
    <p:sldId id="486" r:id="rId6"/>
    <p:sldId id="489" r:id="rId7"/>
    <p:sldId id="488" r:id="rId8"/>
    <p:sldId id="482" r:id="rId9"/>
    <p:sldId id="483" r:id="rId10"/>
    <p:sldId id="492" r:id="rId11"/>
    <p:sldId id="484" r:id="rId12"/>
    <p:sldId id="487" r:id="rId13"/>
    <p:sldId id="490" r:id="rId14"/>
    <p:sldId id="493" r:id="rId15"/>
    <p:sldId id="369" r:id="rId16"/>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CCFFCC"/>
    <a:srgbClr val="0000FF"/>
    <a:srgbClr val="000000"/>
    <a:srgbClr val="CCFFFF"/>
    <a:srgbClr val="D5FFFF"/>
    <a:srgbClr val="009900"/>
    <a:srgbClr val="66FF66"/>
    <a:srgbClr val="969696"/>
    <a:srgbClr val="FFFF66"/>
    <a:srgbClr val="FF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notesMaster" Target="notesMasters/notes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CB59E49-F5BD-3844-9BEF-143EDC4E42DD}" type="slidenum">
              <a:rPr lang="en-US">
                <a:solidFill>
                  <a:prstClr val="black"/>
                </a:solidFill>
              </a:rPr>
              <a:pPr/>
              <a:t>10</a:t>
            </a:fld>
            <a:endParaRPr lang="en-US">
              <a:solidFill>
                <a:prstClr val="black"/>
              </a:solidFill>
            </a:endParaRPr>
          </a:p>
        </p:txBody>
      </p:sp>
      <p:sp>
        <p:nvSpPr>
          <p:cNvPr id="5703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703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E8487B3-5D62-2144-8033-5EFBE7F15CB5}" type="slidenum">
              <a:rPr lang="en-US">
                <a:solidFill>
                  <a:prstClr val="black"/>
                </a:solidFill>
              </a:rPr>
              <a:pPr/>
              <a:t>11</a:t>
            </a:fld>
            <a:endParaRPr lang="en-US">
              <a:solidFill>
                <a:prstClr val="black"/>
              </a:solidFill>
            </a:endParaRPr>
          </a:p>
        </p:txBody>
      </p:sp>
      <p:sp>
        <p:nvSpPr>
          <p:cNvPr id="5355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355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12</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13</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812FD357-39C3-5247-9EE8-D122830AE248}" type="slidenum">
              <a:rPr lang="en-US">
                <a:latin typeface="Times New Roman" pitchFamily="1" charset="0"/>
              </a:rPr>
              <a:pPr/>
              <a:t>2</a:t>
            </a:fld>
            <a:endParaRPr lang="en-US">
              <a:latin typeface="Times New Roman" pitchFamily="1" charset="0"/>
            </a:endParaRPr>
          </a:p>
        </p:txBody>
      </p:sp>
      <p:sp>
        <p:nvSpPr>
          <p:cNvPr id="44035" name="Rectangle 2"/>
          <p:cNvSpPr>
            <a:spLocks noGrp="1" noRot="1" noChangeAspect="1" noChangeArrowheads="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031444-59A9-274D-85E4-F8B1C1010ED8}" type="slidenum">
              <a:rPr lang="en-US">
                <a:solidFill>
                  <a:prstClr val="black"/>
                </a:solidFill>
              </a:rPr>
              <a:pPr/>
              <a:t>3</a:t>
            </a:fld>
            <a:endParaRPr lang="en-US">
              <a:solidFill>
                <a:prstClr val="black"/>
              </a:solidFill>
            </a:endParaRPr>
          </a:p>
        </p:txBody>
      </p:sp>
      <p:sp>
        <p:nvSpPr>
          <p:cNvPr id="5683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683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6B8C5A6-0EED-4344-B825-69D343AEE7A3}" type="slidenum">
              <a:rPr lang="en-US">
                <a:solidFill>
                  <a:prstClr val="black"/>
                </a:solidFill>
              </a:rPr>
              <a:pPr/>
              <a:t>4</a:t>
            </a:fld>
            <a:endParaRPr lang="en-US">
              <a:solidFill>
                <a:prstClr val="black"/>
              </a:solidFill>
            </a:endParaRPr>
          </a:p>
        </p:txBody>
      </p:sp>
      <p:sp>
        <p:nvSpPr>
          <p:cNvPr id="5601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601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39956-9EB2-D04B-B808-2906B5307073}" type="slidenum">
              <a:rPr lang="en-US">
                <a:solidFill>
                  <a:prstClr val="black"/>
                </a:solidFill>
              </a:rPr>
              <a:pPr/>
              <a:t>5</a:t>
            </a:fld>
            <a:endParaRPr lang="en-US">
              <a:solidFill>
                <a:prstClr val="black"/>
              </a:solidFill>
            </a:endParaRPr>
          </a:p>
        </p:txBody>
      </p:sp>
      <p:sp>
        <p:nvSpPr>
          <p:cNvPr id="5662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662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p>
            <a:fld id="{492E677D-010A-1B4B-A0DC-C8E6A85AF064}" type="slidenum">
              <a:rPr lang="en-US">
                <a:solidFill>
                  <a:prstClr val="black"/>
                </a:solidFill>
                <a:latin typeface="Times New Roman" pitchFamily="1" charset="0"/>
              </a:rPr>
              <a:pPr/>
              <a:t>6</a:t>
            </a:fld>
            <a:endParaRPr lang="en-US">
              <a:solidFill>
                <a:prstClr val="black"/>
              </a:solidFill>
              <a:latin typeface="Times New Roman" pitchFamily="1" charset="0"/>
            </a:endParaRPr>
          </a:p>
        </p:txBody>
      </p:sp>
      <p:sp>
        <p:nvSpPr>
          <p:cNvPr id="29699" name="Rectangle 2"/>
          <p:cNvSpPr>
            <a:spLocks noGrp="1" noRot="1" noChangeAspect="1" noChangeArrowheads="1"/>
          </p:cNvSpPr>
          <p:nvPr>
            <p:ph type="sldImg"/>
          </p:nvPr>
        </p:nvSpPr>
        <p:spPr>
          <a:solidFill>
            <a:srgbClr val="FFFFFF"/>
          </a:solidFill>
          <a:ln/>
        </p:spPr>
      </p:sp>
      <p:sp>
        <p:nvSpPr>
          <p:cNvPr id="2970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BF1D4496-D794-CC43-B263-120308CB2442}" type="slidenum">
              <a:rPr lang="en-US">
                <a:solidFill>
                  <a:prstClr val="black"/>
                </a:solidFill>
                <a:latin typeface="Times New Roman" pitchFamily="1" charset="0"/>
              </a:rPr>
              <a:pPr/>
              <a:t>7</a:t>
            </a:fld>
            <a:endParaRPr lang="en-US">
              <a:solidFill>
                <a:prstClr val="black"/>
              </a:solidFill>
              <a:latin typeface="Times New Roman" pitchFamily="1" charset="0"/>
            </a:endParaRPr>
          </a:p>
        </p:txBody>
      </p:sp>
      <p:sp>
        <p:nvSpPr>
          <p:cNvPr id="37891" name="Rectangle 2"/>
          <p:cNvSpPr>
            <a:spLocks noGrp="1" noRot="1" noChangeAspect="1" noChangeArrowheads="1"/>
          </p:cNvSpPr>
          <p:nvPr>
            <p:ph type="sldImg"/>
          </p:nvPr>
        </p:nvSpPr>
        <p:spPr>
          <a:solidFill>
            <a:srgbClr val="FFFFFF"/>
          </a:solidFill>
          <a:ln/>
        </p:spPr>
      </p:sp>
      <p:sp>
        <p:nvSpPr>
          <p:cNvPr id="3789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6B8C5A6-0EED-4344-B825-69D343AEE7A3}" type="slidenum">
              <a:rPr lang="en-US">
                <a:solidFill>
                  <a:prstClr val="black"/>
                </a:solidFill>
              </a:rPr>
              <a:pPr/>
              <a:t>8</a:t>
            </a:fld>
            <a:endParaRPr lang="en-US">
              <a:solidFill>
                <a:prstClr val="black"/>
              </a:solidFill>
            </a:endParaRPr>
          </a:p>
        </p:txBody>
      </p:sp>
      <p:sp>
        <p:nvSpPr>
          <p:cNvPr id="5601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601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C07F6A3-3AA4-4947-8335-A1EBB9BF9CDD}" type="slidenum">
              <a:rPr lang="en-US">
                <a:solidFill>
                  <a:prstClr val="black"/>
                </a:solidFill>
              </a:rPr>
              <a:pPr/>
              <a:t>9</a:t>
            </a:fld>
            <a:endParaRPr lang="en-US">
              <a:solidFill>
                <a:prstClr val="black"/>
              </a:solidFill>
            </a:endParaRPr>
          </a:p>
        </p:txBody>
      </p:sp>
      <p:sp>
        <p:nvSpPr>
          <p:cNvPr id="5457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457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0B9E6F7-883B-5840-A079-4D90FEC7F349}" type="slidenum">
              <a:rPr lang="en-US"/>
              <a:pPr>
                <a:defRPr/>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9F952E3B-4D02-924E-AA54-1A45BCCEACD1}"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4"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C8D3A4C2-1605-F143-89DE-379A1729D1D1}"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4.xml"/><Relationship Id="rId6" Type="http://schemas.openxmlformats.org/officeDocument/2006/relationships/slide" Target="slide7.xml"/><Relationship Id="rId7" Type="http://schemas.openxmlformats.org/officeDocument/2006/relationships/slide" Target="slide8.xml"/><Relationship Id="rId8" Type="http://schemas.openxmlformats.org/officeDocument/2006/relationships/slide" Target="slide9.xml"/><Relationship Id="rId9" Type="http://schemas.openxmlformats.org/officeDocument/2006/relationships/slide" Target="slide11.xml"/><Relationship Id="rId10" Type="http://schemas.openxmlformats.org/officeDocument/2006/relationships/slide" Target="slide12.xml"/><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Strings</a:t>
            </a:r>
            <a:endParaRPr lang="en-US" sz="3600" dirty="0">
              <a:solidFill>
                <a:srgbClr val="000000"/>
              </a:solidFill>
            </a:endParaRPr>
          </a:p>
        </p:txBody>
      </p:sp>
      <p:sp>
        <p:nvSpPr>
          <p:cNvPr id="4" name="Rectangle 22"/>
          <p:cNvSpPr>
            <a:spLocks noChangeArrowheads="1"/>
          </p:cNvSpPr>
          <p:nvPr/>
        </p:nvSpPr>
        <p:spPr bwMode="auto">
          <a:xfrm>
            <a:off x="1671638" y="573088"/>
            <a:ext cx="1400261"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3</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565649"/>
            <a:ext cx="3657600" cy="246221"/>
          </a:xfrm>
          <a:prstGeom prst="rect">
            <a:avLst/>
          </a:prstGeom>
          <a:noFill/>
          <a:ln w="9525">
            <a:noFill/>
            <a:miter lim="800000"/>
            <a:headEnd/>
            <a:tailEnd/>
          </a:ln>
          <a:effectLst/>
        </p:spPr>
        <p:txBody>
          <a:bodyPr wrap="square">
            <a:prstTxWarp prst="textNoShape">
              <a:avLst/>
            </a:prstTxWarp>
            <a:spAutoFit/>
          </a:bodyPr>
          <a:lstStyle/>
          <a:p>
            <a:pPr algn="ctr"/>
            <a:r>
              <a:rPr lang="en-US" sz="1000" b="0" i="1" dirty="0" smtClean="0">
                <a:solidFill>
                  <a:srgbClr val="000000"/>
                </a:solidFill>
              </a:rPr>
              <a:t>Whisper music on those strings.</a:t>
            </a:r>
            <a:endParaRPr lang="en-US" sz="1000" b="0" i="1" dirty="0">
              <a:solidFill>
                <a:srgbClr val="000000"/>
              </a:solidFill>
            </a:endParaRPr>
          </a:p>
        </p:txBody>
      </p:sp>
      <p:sp>
        <p:nvSpPr>
          <p:cNvPr id="7" name="Rectangle 25"/>
          <p:cNvSpPr>
            <a:spLocks noChangeArrowheads="1"/>
          </p:cNvSpPr>
          <p:nvPr/>
        </p:nvSpPr>
        <p:spPr bwMode="auto">
          <a:xfrm>
            <a:off x="2819400" y="1735670"/>
            <a:ext cx="37861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T. S. Eliot, </a:t>
            </a:r>
            <a:r>
              <a:rPr lang="en-US" sz="1000" b="0" i="1" dirty="0" smtClean="0"/>
              <a:t>The Waste Land,</a:t>
            </a:r>
            <a:r>
              <a:rPr lang="en-US" sz="1000" b="0" dirty="0" smtClean="0"/>
              <a:t> 1922</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3.1  Using strings as abstract values</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3.2  String operations</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3.3  The </a:t>
            </a:r>
            <a:r>
              <a:rPr lang="en-US" sz="2000" u="sng" dirty="0" smtClean="0">
                <a:solidFill>
                  <a:srgbClr val="3333CC"/>
                </a:solidFill>
                <a:latin typeface="Courier New"/>
                <a:cs typeface="Courier New"/>
              </a:rPr>
              <a:t>&lt;</a:t>
            </a:r>
            <a:r>
              <a:rPr lang="en-US" sz="2000" u="sng" dirty="0" err="1" smtClean="0">
                <a:solidFill>
                  <a:srgbClr val="3333CC"/>
                </a:solidFill>
                <a:latin typeface="Courier New"/>
                <a:cs typeface="Courier New"/>
              </a:rPr>
              <a:t>cctype</a:t>
            </a:r>
            <a:r>
              <a:rPr lang="en-US" sz="2000" u="sng" dirty="0" smtClean="0">
                <a:solidFill>
                  <a:srgbClr val="3333CC"/>
                </a:solidFill>
                <a:latin typeface="Courier New"/>
                <a:cs typeface="Courier New"/>
              </a:rPr>
              <a:t>&gt;</a:t>
            </a:r>
            <a:r>
              <a:rPr lang="en-US" sz="2400" b="0" u="sng" dirty="0" smtClean="0">
                <a:solidFill>
                  <a:srgbClr val="3333CC"/>
                </a:solidFill>
              </a:rPr>
              <a:t> library</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3.4  Modifying the contents of a string</a:t>
            </a:r>
            <a:endParaRPr lang="en-US" sz="2400" b="0" u="sng" dirty="0">
              <a:solidFill>
                <a:srgbClr val="3333CC"/>
              </a:solidFill>
            </a:endParaRP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3.5  The legacy of C-style strings</a:t>
            </a:r>
            <a:endParaRPr lang="en-US" sz="2400" b="0" u="sng" dirty="0">
              <a:solidFill>
                <a:srgbClr val="3333CC"/>
              </a:solidFill>
            </a:endParaRPr>
          </a:p>
        </p:txBody>
      </p:sp>
      <p:sp>
        <p:nvSpPr>
          <p:cNvPr id="35" name="Text Box 31">
            <a:hlinkClick r:id="rId9" action="ppaction://hlinksldjump"/>
          </p:cNvPr>
          <p:cNvSpPr txBox="1">
            <a:spLocks noChangeArrowheads="1"/>
          </p:cNvSpPr>
          <p:nvPr/>
        </p:nvSpPr>
        <p:spPr bwMode="auto">
          <a:xfrm>
            <a:off x="609600" y="487568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3.6  Writing string applications</a:t>
            </a:r>
            <a:endParaRPr lang="en-US" sz="2400" b="0" u="sng" dirty="0">
              <a:solidFill>
                <a:srgbClr val="3333CC"/>
              </a:solidFill>
            </a:endParaRPr>
          </a:p>
        </p:txBody>
      </p:sp>
      <p:sp>
        <p:nvSpPr>
          <p:cNvPr id="36" name="Text Box 32">
            <a:hlinkClick r:id="rId10" action="ppaction://hlinksldjump"/>
          </p:cNvPr>
          <p:cNvSpPr txBox="1">
            <a:spLocks noChangeArrowheads="1"/>
          </p:cNvSpPr>
          <p:nvPr/>
        </p:nvSpPr>
        <p:spPr bwMode="auto">
          <a:xfrm>
            <a:off x="609600" y="527169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3.7  The </a:t>
            </a:r>
            <a:r>
              <a:rPr lang="en-US" sz="2000" u="sng" dirty="0" err="1" smtClean="0">
                <a:solidFill>
                  <a:srgbClr val="3333CC"/>
                </a:solidFill>
                <a:latin typeface="Courier New"/>
                <a:cs typeface="Courier New"/>
              </a:rPr>
              <a:t>strlib.h</a:t>
            </a:r>
            <a:r>
              <a:rPr lang="en-US" sz="2400" b="0" u="sng" dirty="0" smtClean="0">
                <a:solidFill>
                  <a:srgbClr val="3333CC"/>
                </a:solidFill>
              </a:rPr>
              <a:t> library</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6934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Concatenation and C Strings</a:t>
            </a:r>
            <a:endParaRPr lang="en-US" sz="4000" dirty="0">
              <a:solidFill>
                <a:srgbClr val="FF0000"/>
              </a:solidFill>
            </a:endParaRPr>
          </a:p>
        </p:txBody>
      </p:sp>
      <p:sp>
        <p:nvSpPr>
          <p:cNvPr id="569347" name="Rectangle 3"/>
          <p:cNvSpPr>
            <a:spLocks noChangeArrowheads="1"/>
          </p:cNvSpPr>
          <p:nvPr/>
        </p:nvSpPr>
        <p:spPr bwMode="auto">
          <a:xfrm>
            <a:off x="482600" y="1155700"/>
            <a:ext cx="8128000" cy="1816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As</a:t>
            </a:r>
            <a:r>
              <a:rPr lang="en-US" sz="2400" b="0" dirty="0" smtClean="0">
                <a:solidFill>
                  <a:srgbClr val="000000"/>
                </a:solidFill>
              </a:rPr>
              <a:t> those of </a:t>
            </a:r>
            <a:r>
              <a:rPr lang="en-US" sz="2400" b="0" dirty="0">
                <a:solidFill>
                  <a:srgbClr val="000000"/>
                </a:solidFill>
              </a:rPr>
              <a:t>you</a:t>
            </a:r>
            <a:r>
              <a:rPr lang="en-US" sz="2400" b="0" dirty="0" smtClean="0">
                <a:solidFill>
                  <a:srgbClr val="000000"/>
                </a:solidFill>
              </a:rPr>
              <a:t> who have studied Java already know, </a:t>
            </a:r>
            <a:r>
              <a:rPr lang="en-US" sz="2400" b="0" dirty="0">
                <a:solidFill>
                  <a:srgbClr val="000000"/>
                </a:solidFill>
              </a:rPr>
              <a:t>the </a:t>
            </a:r>
            <a:r>
              <a:rPr lang="en-US" sz="2200" dirty="0">
                <a:solidFill>
                  <a:srgbClr val="000000"/>
                </a:solidFill>
                <a:latin typeface="Courier New" charset="0"/>
              </a:rPr>
              <a:t>+</a:t>
            </a:r>
            <a:r>
              <a:rPr lang="en-US" sz="2400" b="0" dirty="0">
                <a:solidFill>
                  <a:srgbClr val="000000"/>
                </a:solidFill>
              </a:rPr>
              <a:t> operator is a</a:t>
            </a:r>
            <a:r>
              <a:rPr lang="en-US" sz="2400" b="0" dirty="0" smtClean="0">
                <a:solidFill>
                  <a:srgbClr val="000000"/>
                </a:solidFill>
              </a:rPr>
              <a:t> convenient </a:t>
            </a:r>
            <a:r>
              <a:rPr lang="en-US" sz="2400" b="0" dirty="0">
                <a:solidFill>
                  <a:srgbClr val="000000"/>
                </a:solidFill>
              </a:rPr>
              <a:t>shorthand for </a:t>
            </a:r>
            <a:r>
              <a:rPr lang="en-US" sz="2400" i="1" dirty="0">
                <a:solidFill>
                  <a:srgbClr val="000000"/>
                </a:solidFill>
              </a:rPr>
              <a:t>concatenation</a:t>
            </a:r>
            <a:r>
              <a:rPr lang="en-US" sz="2400" b="0" i="1" dirty="0">
                <a:solidFill>
                  <a:srgbClr val="000000"/>
                </a:solidFill>
              </a:rPr>
              <a:t>,</a:t>
            </a:r>
            <a:r>
              <a:rPr lang="en-US" sz="2400" b="0" dirty="0">
                <a:solidFill>
                  <a:srgbClr val="000000"/>
                </a:solidFill>
              </a:rPr>
              <a:t> which consists of combining two strings end to end with no intervening characters.  In Java, this extension to </a:t>
            </a:r>
            <a:r>
              <a:rPr lang="en-US" sz="2200" dirty="0">
                <a:solidFill>
                  <a:srgbClr val="000000"/>
                </a:solidFill>
                <a:latin typeface="Courier New" charset="0"/>
              </a:rPr>
              <a:t>+</a:t>
            </a:r>
            <a:r>
              <a:rPr lang="en-US" sz="2400" b="0" dirty="0">
                <a:solidFill>
                  <a:srgbClr val="000000"/>
                </a:solidFill>
              </a:rPr>
              <a:t> is part of the language.  In C++, it is an extension to the </a:t>
            </a:r>
            <a:r>
              <a:rPr lang="en-US" sz="2200" dirty="0">
                <a:solidFill>
                  <a:srgbClr val="000000"/>
                </a:solidFill>
                <a:latin typeface="Courier New" charset="0"/>
              </a:rPr>
              <a:t>string</a:t>
            </a:r>
            <a:r>
              <a:rPr lang="en-US" sz="2400" b="0" dirty="0">
                <a:solidFill>
                  <a:srgbClr val="000000"/>
                </a:solidFill>
              </a:rPr>
              <a:t> class. </a:t>
            </a:r>
          </a:p>
        </p:txBody>
      </p:sp>
      <p:grpSp>
        <p:nvGrpSpPr>
          <p:cNvPr id="2" name="Group 9"/>
          <p:cNvGrpSpPr>
            <a:grpSpLocks/>
          </p:cNvGrpSpPr>
          <p:nvPr/>
        </p:nvGrpSpPr>
        <p:grpSpPr bwMode="auto">
          <a:xfrm>
            <a:off x="482600" y="2892425"/>
            <a:ext cx="8204200" cy="2263775"/>
            <a:chOff x="304" y="2136"/>
            <a:chExt cx="5168" cy="1426"/>
          </a:xfrm>
        </p:grpSpPr>
        <p:sp>
          <p:nvSpPr>
            <p:cNvPr id="569349" name="Rectangle 5"/>
            <p:cNvSpPr>
              <a:spLocks noChangeArrowheads="1"/>
            </p:cNvSpPr>
            <p:nvPr/>
          </p:nvSpPr>
          <p:spPr bwMode="auto">
            <a:xfrm>
              <a:off x="304" y="2136"/>
              <a:ext cx="5122" cy="64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a:solidFill>
                    <a:srgbClr val="000000"/>
                  </a:solidFill>
                </a:rPr>
                <a:t>In Java, the </a:t>
              </a:r>
              <a:r>
                <a:rPr lang="en-US" sz="2200" dirty="0">
                  <a:solidFill>
                    <a:srgbClr val="000000"/>
                  </a:solidFill>
                  <a:latin typeface="Courier New" charset="0"/>
                </a:rPr>
                <a:t>+</a:t>
              </a:r>
              <a:r>
                <a:rPr lang="en-US" sz="2400" b="0" dirty="0">
                  <a:solidFill>
                    <a:srgbClr val="000000"/>
                  </a:solidFill>
                </a:rPr>
                <a:t> operator is often used to combine items as part of a </a:t>
              </a:r>
              <a:r>
                <a:rPr lang="en-US" sz="2200" dirty="0" err="1">
                  <a:solidFill>
                    <a:srgbClr val="000000"/>
                  </a:solidFill>
                  <a:latin typeface="Courier New" charset="0"/>
                </a:rPr>
                <a:t>println</a:t>
              </a:r>
              <a:r>
                <a:rPr lang="en-US" sz="2400" b="0" dirty="0">
                  <a:solidFill>
                    <a:srgbClr val="000000"/>
                  </a:solidFill>
                </a:rPr>
                <a:t> call, as in </a:t>
              </a:r>
            </a:p>
          </p:txBody>
        </p:sp>
        <p:sp>
          <p:nvSpPr>
            <p:cNvPr id="569350" name="Text Box 6"/>
            <p:cNvSpPr txBox="1">
              <a:spLocks noChangeArrowheads="1"/>
            </p:cNvSpPr>
            <p:nvPr/>
          </p:nvSpPr>
          <p:spPr bwMode="auto">
            <a:xfrm>
              <a:off x="912" y="2664"/>
              <a:ext cx="4320"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println("The total is " + total + ".");</a:t>
              </a:r>
              <a:endParaRPr lang="en-US" sz="2000" b="0">
                <a:solidFill>
                  <a:srgbClr val="000000"/>
                </a:solidFill>
              </a:endParaRPr>
            </a:p>
          </p:txBody>
        </p:sp>
        <p:sp>
          <p:nvSpPr>
            <p:cNvPr id="569351" name="Rectangle 7"/>
            <p:cNvSpPr>
              <a:spLocks noChangeArrowheads="1"/>
            </p:cNvSpPr>
            <p:nvPr/>
          </p:nvSpPr>
          <p:spPr bwMode="auto">
            <a:xfrm>
              <a:off x="310" y="2987"/>
              <a:ext cx="5122" cy="325"/>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pPr>
              <a:r>
                <a:rPr lang="en-US" sz="2400" b="0" dirty="0">
                  <a:solidFill>
                    <a:srgbClr val="000000"/>
                  </a:solidFill>
                </a:rPr>
                <a:t>	In C++, you</a:t>
              </a:r>
              <a:r>
                <a:rPr lang="en-US" sz="2400" b="0" dirty="0" smtClean="0">
                  <a:solidFill>
                    <a:srgbClr val="000000"/>
                  </a:solidFill>
                </a:rPr>
                <a:t> achieve </a:t>
              </a:r>
              <a:r>
                <a:rPr lang="en-US" sz="2400" b="0" dirty="0">
                  <a:solidFill>
                    <a:srgbClr val="000000"/>
                  </a:solidFill>
                </a:rPr>
                <a:t>the same result</a:t>
              </a:r>
              <a:r>
                <a:rPr lang="en-US" sz="2400" b="0" dirty="0" smtClean="0">
                  <a:solidFill>
                    <a:srgbClr val="000000"/>
                  </a:solidFill>
                </a:rPr>
                <a:t> using the </a:t>
              </a:r>
              <a:r>
                <a:rPr lang="en-US" sz="2200" dirty="0" smtClean="0">
                  <a:solidFill>
                    <a:srgbClr val="000000"/>
                  </a:solidFill>
                  <a:latin typeface="Courier New" charset="0"/>
                </a:rPr>
                <a:t>&lt;&lt;</a:t>
              </a:r>
              <a:r>
                <a:rPr lang="en-US" sz="2400" b="0" dirty="0" smtClean="0">
                  <a:solidFill>
                    <a:srgbClr val="000000"/>
                  </a:solidFill>
                </a:rPr>
                <a:t> operator: </a:t>
              </a:r>
              <a:endParaRPr lang="en-US" sz="2400" b="0" dirty="0">
                <a:solidFill>
                  <a:srgbClr val="000000"/>
                </a:solidFill>
              </a:endParaRPr>
            </a:p>
          </p:txBody>
        </p:sp>
        <p:sp>
          <p:nvSpPr>
            <p:cNvPr id="569352" name="Text Box 8"/>
            <p:cNvSpPr txBox="1">
              <a:spLocks noChangeArrowheads="1"/>
            </p:cNvSpPr>
            <p:nvPr/>
          </p:nvSpPr>
          <p:spPr bwMode="auto">
            <a:xfrm>
              <a:off x="918" y="3312"/>
              <a:ext cx="455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cout</a:t>
              </a:r>
              <a:r>
                <a:rPr lang="en-US" sz="1600">
                  <a:solidFill>
                    <a:srgbClr val="000000"/>
                  </a:solidFill>
                  <a:latin typeface="Courier New" charset="0"/>
                </a:rPr>
                <a:t> </a:t>
              </a:r>
              <a:r>
                <a:rPr lang="en-US" sz="2000">
                  <a:solidFill>
                    <a:srgbClr val="000000"/>
                  </a:solidFill>
                  <a:latin typeface="Courier New" charset="0"/>
                </a:rPr>
                <a:t>&lt;&lt;</a:t>
              </a:r>
              <a:r>
                <a:rPr lang="en-US" sz="1600">
                  <a:solidFill>
                    <a:srgbClr val="000000"/>
                  </a:solidFill>
                  <a:latin typeface="Courier New" charset="0"/>
                </a:rPr>
                <a:t> </a:t>
              </a:r>
              <a:r>
                <a:rPr lang="en-US" sz="2000">
                  <a:solidFill>
                    <a:srgbClr val="000000"/>
                  </a:solidFill>
                  <a:latin typeface="Courier New" charset="0"/>
                </a:rPr>
                <a:t>"The</a:t>
              </a:r>
              <a:r>
                <a:rPr lang="en-US" sz="1600">
                  <a:solidFill>
                    <a:srgbClr val="000000"/>
                  </a:solidFill>
                  <a:latin typeface="Courier New" charset="0"/>
                </a:rPr>
                <a:t> </a:t>
              </a:r>
              <a:r>
                <a:rPr lang="en-US" sz="2000">
                  <a:solidFill>
                    <a:srgbClr val="000000"/>
                  </a:solidFill>
                  <a:latin typeface="Courier New" charset="0"/>
                </a:rPr>
                <a:t>total</a:t>
              </a:r>
              <a:r>
                <a:rPr lang="en-US" sz="1600">
                  <a:solidFill>
                    <a:srgbClr val="000000"/>
                  </a:solidFill>
                  <a:latin typeface="Courier New" charset="0"/>
                </a:rPr>
                <a:t> </a:t>
              </a:r>
              <a:r>
                <a:rPr lang="en-US" sz="2000">
                  <a:solidFill>
                    <a:srgbClr val="000000"/>
                  </a:solidFill>
                  <a:latin typeface="Courier New" charset="0"/>
                </a:rPr>
                <a:t>is</a:t>
              </a:r>
              <a:r>
                <a:rPr lang="en-US" sz="1600">
                  <a:solidFill>
                    <a:srgbClr val="000000"/>
                  </a:solidFill>
                  <a:latin typeface="Courier New" charset="0"/>
                </a:rPr>
                <a:t> </a:t>
              </a:r>
              <a:r>
                <a:rPr lang="en-US" sz="2000">
                  <a:solidFill>
                    <a:srgbClr val="000000"/>
                  </a:solidFill>
                  <a:latin typeface="Courier New" charset="0"/>
                </a:rPr>
                <a:t>"</a:t>
              </a:r>
              <a:r>
                <a:rPr lang="en-US" sz="1600">
                  <a:solidFill>
                    <a:srgbClr val="000000"/>
                  </a:solidFill>
                  <a:latin typeface="Courier New" charset="0"/>
                </a:rPr>
                <a:t> </a:t>
              </a:r>
              <a:r>
                <a:rPr lang="en-US" sz="2000">
                  <a:solidFill>
                    <a:srgbClr val="000000"/>
                  </a:solidFill>
                  <a:latin typeface="Courier New" charset="0"/>
                </a:rPr>
                <a:t>&lt;&lt;</a:t>
              </a:r>
              <a:r>
                <a:rPr lang="en-US" sz="1600">
                  <a:solidFill>
                    <a:srgbClr val="000000"/>
                  </a:solidFill>
                  <a:latin typeface="Courier New" charset="0"/>
                </a:rPr>
                <a:t> </a:t>
              </a:r>
              <a:r>
                <a:rPr lang="en-US" sz="2000">
                  <a:solidFill>
                    <a:srgbClr val="000000"/>
                  </a:solidFill>
                  <a:latin typeface="Courier New" charset="0"/>
                </a:rPr>
                <a:t>total</a:t>
              </a:r>
              <a:r>
                <a:rPr lang="en-US" sz="1600">
                  <a:solidFill>
                    <a:srgbClr val="000000"/>
                  </a:solidFill>
                  <a:latin typeface="Courier New" charset="0"/>
                </a:rPr>
                <a:t> </a:t>
              </a:r>
              <a:r>
                <a:rPr lang="en-US" sz="2000">
                  <a:solidFill>
                    <a:srgbClr val="000000"/>
                  </a:solidFill>
                  <a:latin typeface="Courier New" charset="0"/>
                </a:rPr>
                <a:t>&lt;&lt;</a:t>
              </a:r>
              <a:r>
                <a:rPr lang="en-US" sz="1600">
                  <a:solidFill>
                    <a:srgbClr val="000000"/>
                  </a:solidFill>
                  <a:latin typeface="Courier New" charset="0"/>
                </a:rPr>
                <a:t> </a:t>
              </a:r>
              <a:r>
                <a:rPr lang="en-US" sz="2000">
                  <a:solidFill>
                    <a:srgbClr val="000000"/>
                  </a:solidFill>
                  <a:latin typeface="Courier New" charset="0"/>
                </a:rPr>
                <a:t>"."</a:t>
              </a:r>
              <a:r>
                <a:rPr lang="en-US" sz="1600">
                  <a:solidFill>
                    <a:srgbClr val="000000"/>
                  </a:solidFill>
                  <a:latin typeface="Courier New" charset="0"/>
                </a:rPr>
                <a:t> </a:t>
              </a:r>
              <a:r>
                <a:rPr lang="en-US" sz="2000">
                  <a:solidFill>
                    <a:srgbClr val="000000"/>
                  </a:solidFill>
                  <a:latin typeface="Courier New" charset="0"/>
                </a:rPr>
                <a:t>&lt;&lt;</a:t>
              </a:r>
              <a:r>
                <a:rPr lang="en-US" sz="1600">
                  <a:solidFill>
                    <a:srgbClr val="000000"/>
                  </a:solidFill>
                  <a:latin typeface="Courier New" charset="0"/>
                </a:rPr>
                <a:t> </a:t>
              </a:r>
              <a:r>
                <a:rPr lang="en-US" sz="2000">
                  <a:solidFill>
                    <a:srgbClr val="000000"/>
                  </a:solidFill>
                  <a:latin typeface="Courier New" charset="0"/>
                </a:rPr>
                <a:t>endl;</a:t>
              </a:r>
            </a:p>
          </p:txBody>
        </p:sp>
      </p:grpSp>
      <p:sp>
        <p:nvSpPr>
          <p:cNvPr id="569355" name="Rectangle 11"/>
          <p:cNvSpPr>
            <a:spLocks noChangeArrowheads="1"/>
          </p:cNvSpPr>
          <p:nvPr/>
        </p:nvSpPr>
        <p:spPr bwMode="auto">
          <a:xfrm>
            <a:off x="482600" y="5334000"/>
            <a:ext cx="8131175" cy="1028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a:solidFill>
                  <a:srgbClr val="000000"/>
                </a:solidFill>
              </a:rPr>
              <a:t>Although you might imagine otherwise, you can’t use the </a:t>
            </a:r>
            <a:r>
              <a:rPr lang="en-US" sz="2200" dirty="0">
                <a:solidFill>
                  <a:srgbClr val="000000"/>
                </a:solidFill>
                <a:latin typeface="Courier New" charset="0"/>
              </a:rPr>
              <a:t>+</a:t>
            </a:r>
            <a:r>
              <a:rPr lang="en-US" sz="2400" b="0" dirty="0">
                <a:solidFill>
                  <a:srgbClr val="000000"/>
                </a:solidFill>
              </a:rPr>
              <a:t> operator in this statement, because the quoted strings are C strings and not </a:t>
            </a:r>
            <a:r>
              <a:rPr lang="en-US" sz="2200" dirty="0">
                <a:solidFill>
                  <a:srgbClr val="000000"/>
                </a:solidFill>
                <a:latin typeface="Courier New" charset="0"/>
              </a:rPr>
              <a:t>string</a:t>
            </a:r>
            <a:r>
              <a:rPr lang="en-US" sz="2400" b="0" dirty="0">
                <a:solidFill>
                  <a:srgbClr val="000000"/>
                </a:solidFill>
              </a:rPr>
              <a:t> objects.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693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9355"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345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a:t>
            </a:r>
            <a:r>
              <a:rPr lang="en-US" sz="4000" dirty="0" smtClean="0">
                <a:solidFill>
                  <a:srgbClr val="FF0000"/>
                </a:solidFill>
              </a:rPr>
              <a:t> Writing String Applications</a:t>
            </a:r>
            <a:endParaRPr lang="en-US" sz="4000" dirty="0">
              <a:solidFill>
                <a:schemeClr val="tx1"/>
              </a:solidFill>
            </a:endParaRPr>
          </a:p>
        </p:txBody>
      </p:sp>
      <p:sp>
        <p:nvSpPr>
          <p:cNvPr id="534531" name="Rectangle 3"/>
          <p:cNvSpPr>
            <a:spLocks noChangeArrowheads="1"/>
          </p:cNvSpPr>
          <p:nvPr/>
        </p:nvSpPr>
        <p:spPr bwMode="auto">
          <a:xfrm>
            <a:off x="482600" y="1155700"/>
            <a:ext cx="8128000" cy="825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An </a:t>
            </a:r>
            <a:r>
              <a:rPr lang="en-US" sz="2400" i="1" dirty="0">
                <a:solidFill>
                  <a:srgbClr val="000000"/>
                </a:solidFill>
              </a:rPr>
              <a:t>acronym</a:t>
            </a:r>
            <a:r>
              <a:rPr lang="en-US" sz="2400" b="0" i="1" dirty="0">
                <a:solidFill>
                  <a:srgbClr val="000000"/>
                </a:solidFill>
              </a:rPr>
              <a:t> </a:t>
            </a:r>
            <a:r>
              <a:rPr lang="en-US" sz="2400" b="0" dirty="0">
                <a:solidFill>
                  <a:srgbClr val="000000"/>
                </a:solidFill>
              </a:rPr>
              <a:t>is a word formed by taking the first letter of each word in a sequence, as in</a:t>
            </a:r>
          </a:p>
        </p:txBody>
      </p:sp>
      <p:sp>
        <p:nvSpPr>
          <p:cNvPr id="534540" name="Rectangle 12"/>
          <p:cNvSpPr>
            <a:spLocks noChangeArrowheads="1"/>
          </p:cNvSpPr>
          <p:nvPr/>
        </p:nvSpPr>
        <p:spPr bwMode="auto">
          <a:xfrm>
            <a:off x="482600" y="2514600"/>
            <a:ext cx="8128000" cy="762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Write a C++ program that generates acronyms, as illustrated by the following sample run:</a:t>
            </a:r>
          </a:p>
        </p:txBody>
      </p:sp>
      <p:sp>
        <p:nvSpPr>
          <p:cNvPr id="534542" name="Text Box 14"/>
          <p:cNvSpPr txBox="1">
            <a:spLocks noChangeArrowheads="1"/>
          </p:cNvSpPr>
          <p:nvPr/>
        </p:nvSpPr>
        <p:spPr bwMode="auto">
          <a:xfrm>
            <a:off x="774700" y="1981200"/>
            <a:ext cx="6781800" cy="346249"/>
          </a:xfrm>
          <a:prstGeom prst="rect">
            <a:avLst/>
          </a:prstGeom>
          <a:noFill/>
          <a:ln w="9525">
            <a:noFill/>
            <a:miter lim="800000"/>
            <a:headEnd/>
            <a:tailEnd/>
          </a:ln>
          <a:effectLst/>
        </p:spPr>
        <p:txBody>
          <a:bodyPr>
            <a:prstTxWarp prst="textNoShape">
              <a:avLst/>
            </a:prstTxWarp>
            <a:spAutoFit/>
          </a:bodyPr>
          <a:lstStyle/>
          <a:p>
            <a:pPr>
              <a:lnSpc>
                <a:spcPct val="90000"/>
              </a:lnSpc>
              <a:spcBef>
                <a:spcPct val="50000"/>
              </a:spcBef>
            </a:pPr>
            <a:r>
              <a:rPr lang="en-US" sz="1800" dirty="0">
                <a:solidFill>
                  <a:srgbClr val="000000"/>
                </a:solidFill>
                <a:latin typeface="Courier New" charset="0"/>
              </a:rPr>
              <a:t>"</a:t>
            </a:r>
            <a:r>
              <a:rPr lang="en-US" sz="1800" dirty="0" smtClean="0">
                <a:solidFill>
                  <a:srgbClr val="000000"/>
                </a:solidFill>
                <a:latin typeface="Courier New" charset="0"/>
              </a:rPr>
              <a:t>self-contained </a:t>
            </a:r>
            <a:r>
              <a:rPr lang="en-US" sz="1800" dirty="0">
                <a:solidFill>
                  <a:srgbClr val="000000"/>
                </a:solidFill>
                <a:latin typeface="Courier New" charset="0"/>
              </a:rPr>
              <a:t>underwater breathing apparatus"</a:t>
            </a:r>
          </a:p>
        </p:txBody>
      </p:sp>
      <p:sp>
        <p:nvSpPr>
          <p:cNvPr id="534543" name="Text Box 15"/>
          <p:cNvSpPr txBox="1">
            <a:spLocks noChangeArrowheads="1"/>
          </p:cNvSpPr>
          <p:nvPr/>
        </p:nvSpPr>
        <p:spPr bwMode="auto">
          <a:xfrm>
            <a:off x="7632700" y="1981200"/>
            <a:ext cx="1219200" cy="346249"/>
          </a:xfrm>
          <a:prstGeom prst="rect">
            <a:avLst/>
          </a:prstGeom>
          <a:noFill/>
          <a:ln w="9525">
            <a:noFill/>
            <a:miter lim="800000"/>
            <a:headEnd/>
            <a:tailEnd/>
          </a:ln>
          <a:effectLst/>
        </p:spPr>
        <p:txBody>
          <a:bodyPr>
            <a:prstTxWarp prst="textNoShape">
              <a:avLst/>
            </a:prstTxWarp>
            <a:spAutoFit/>
          </a:bodyPr>
          <a:lstStyle/>
          <a:p>
            <a:pPr>
              <a:lnSpc>
                <a:spcPct val="90000"/>
              </a:lnSpc>
              <a:spcBef>
                <a:spcPct val="50000"/>
              </a:spcBef>
            </a:pPr>
            <a:r>
              <a:rPr lang="en-US" sz="1800">
                <a:solidFill>
                  <a:srgbClr val="000000"/>
                </a:solidFill>
                <a:latin typeface="Courier New" charset="0"/>
              </a:rPr>
              <a:t>"scuba"</a:t>
            </a:r>
          </a:p>
        </p:txBody>
      </p:sp>
      <p:sp>
        <p:nvSpPr>
          <p:cNvPr id="534544" name="Line 16"/>
          <p:cNvSpPr>
            <a:spLocks noChangeShapeType="1"/>
          </p:cNvSpPr>
          <p:nvPr/>
        </p:nvSpPr>
        <p:spPr bwMode="auto">
          <a:xfrm>
            <a:off x="7404100" y="2159000"/>
            <a:ext cx="268288" cy="0"/>
          </a:xfrm>
          <a:prstGeom prst="line">
            <a:avLst/>
          </a:prstGeom>
          <a:noFill/>
          <a:ln w="9525">
            <a:solidFill>
              <a:schemeClr val="tx1"/>
            </a:solidFill>
            <a:round/>
            <a:headEnd/>
            <a:tailEnd type="triangle" w="med" len="med"/>
          </a:ln>
          <a:effectLst/>
        </p:spPr>
        <p:txBody>
          <a:bodyPr wrap="none" anchor="ctr">
            <a:prstTxWarp prst="textNoShape">
              <a:avLst/>
            </a:prstTxWarp>
          </a:bodyPr>
          <a:lstStyle/>
          <a:p>
            <a:endParaRPr lang="en-US">
              <a:solidFill>
                <a:srgbClr val="000000"/>
              </a:solidFill>
            </a:endParaRPr>
          </a:p>
        </p:txBody>
      </p:sp>
      <p:grpSp>
        <p:nvGrpSpPr>
          <p:cNvPr id="2" name="Group 38"/>
          <p:cNvGrpSpPr>
            <a:grpSpLocks/>
          </p:cNvGrpSpPr>
          <p:nvPr/>
        </p:nvGrpSpPr>
        <p:grpSpPr bwMode="auto">
          <a:xfrm>
            <a:off x="1524000" y="3497263"/>
            <a:ext cx="6105525" cy="1836737"/>
            <a:chOff x="960" y="2336"/>
            <a:chExt cx="3846" cy="1157"/>
          </a:xfrm>
        </p:grpSpPr>
        <p:pic>
          <p:nvPicPr>
            <p:cNvPr id="534545" name="Picture 17" descr="Console (2"/>
            <p:cNvPicPr>
              <a:picLocks noChangeAspect="1" noChangeArrowheads="1"/>
            </p:cNvPicPr>
            <p:nvPr/>
          </p:nvPicPr>
          <p:blipFill>
            <a:blip r:embed="rId3"/>
            <a:srcRect/>
            <a:stretch>
              <a:fillRect/>
            </a:stretch>
          </p:blipFill>
          <p:spPr bwMode="auto">
            <a:xfrm>
              <a:off x="960" y="2341"/>
              <a:ext cx="3846" cy="1152"/>
            </a:xfrm>
            <a:prstGeom prst="rect">
              <a:avLst/>
            </a:prstGeom>
            <a:noFill/>
          </p:spPr>
        </p:pic>
        <p:sp>
          <p:nvSpPr>
            <p:cNvPr id="534548" name="Text Box 20"/>
            <p:cNvSpPr txBox="1">
              <a:spLocks noChangeArrowheads="1"/>
            </p:cNvSpPr>
            <p:nvPr/>
          </p:nvSpPr>
          <p:spPr bwMode="auto">
            <a:xfrm>
              <a:off x="1200" y="2336"/>
              <a:ext cx="3360" cy="154"/>
            </a:xfrm>
            <a:prstGeom prst="rect">
              <a:avLst/>
            </a:prstGeom>
            <a:noFill/>
            <a:ln w="9525">
              <a:noFill/>
              <a:miter lim="800000"/>
              <a:headEnd/>
              <a:tailEnd/>
            </a:ln>
            <a:effectLst/>
          </p:spPr>
          <p:txBody>
            <a:bodyPr>
              <a:prstTxWarp prst="textNoShape">
                <a:avLst/>
              </a:prstTxWarp>
              <a:spAutoFit/>
            </a:bodyPr>
            <a:lstStyle/>
            <a:p>
              <a:pPr algn="ctr"/>
              <a:r>
                <a:rPr lang="en-US" sz="1000">
                  <a:solidFill>
                    <a:srgbClr val="333333"/>
                  </a:solidFill>
                  <a:latin typeface="Helvetica" charset="0"/>
                </a:rPr>
                <a:t>Acronym</a:t>
              </a:r>
              <a:endParaRPr lang="en-US" sz="1000" b="0">
                <a:solidFill>
                  <a:srgbClr val="333333"/>
                </a:solidFill>
                <a:latin typeface="Charcoal CY" charset="-52"/>
              </a:endParaRPr>
            </a:p>
          </p:txBody>
        </p:sp>
      </p:grpSp>
      <p:sp>
        <p:nvSpPr>
          <p:cNvPr id="534549" name="Text Box 21"/>
          <p:cNvSpPr txBox="1">
            <a:spLocks noChangeArrowheads="1"/>
          </p:cNvSpPr>
          <p:nvPr/>
        </p:nvSpPr>
        <p:spPr bwMode="auto">
          <a:xfrm>
            <a:off x="1536700" y="3687763"/>
            <a:ext cx="5118100" cy="304800"/>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Program to generate acronyms</a:t>
            </a:r>
          </a:p>
        </p:txBody>
      </p:sp>
      <p:sp>
        <p:nvSpPr>
          <p:cNvPr id="534550" name="Text Box 22"/>
          <p:cNvSpPr txBox="1">
            <a:spLocks noChangeArrowheads="1"/>
          </p:cNvSpPr>
          <p:nvPr/>
        </p:nvSpPr>
        <p:spPr bwMode="auto">
          <a:xfrm>
            <a:off x="1536700" y="3897313"/>
            <a:ext cx="5118100" cy="304800"/>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Enter string:</a:t>
            </a:r>
          </a:p>
        </p:txBody>
      </p:sp>
      <p:sp>
        <p:nvSpPr>
          <p:cNvPr id="534551" name="Text Box 23"/>
          <p:cNvSpPr txBox="1">
            <a:spLocks noChangeArrowheads="1"/>
          </p:cNvSpPr>
          <p:nvPr/>
        </p:nvSpPr>
        <p:spPr bwMode="auto">
          <a:xfrm>
            <a:off x="1536700" y="3897313"/>
            <a:ext cx="5118100" cy="304800"/>
          </a:xfrm>
          <a:prstGeom prst="rect">
            <a:avLst/>
          </a:prstGeom>
          <a:noFill/>
          <a:ln w="9525">
            <a:noFill/>
            <a:miter lim="800000"/>
            <a:headEnd/>
            <a:tailEnd/>
          </a:ln>
          <a:effectLst/>
        </p:spPr>
        <p:txBody>
          <a:bodyPr>
            <a:prstTxWarp prst="textNoShape">
              <a:avLst/>
            </a:prstTxWarp>
            <a:spAutoFit/>
          </a:bodyPr>
          <a:lstStyle/>
          <a:p>
            <a:r>
              <a:rPr lang="en-US">
                <a:solidFill>
                  <a:srgbClr val="0000FF"/>
                </a:solidFill>
                <a:latin typeface="Courier New" charset="0"/>
              </a:rPr>
              <a:t>              not in my back yard</a:t>
            </a:r>
          </a:p>
        </p:txBody>
      </p:sp>
      <p:sp>
        <p:nvSpPr>
          <p:cNvPr id="534552" name="Text Box 24"/>
          <p:cNvSpPr txBox="1">
            <a:spLocks noChangeArrowheads="1"/>
          </p:cNvSpPr>
          <p:nvPr/>
        </p:nvSpPr>
        <p:spPr bwMode="auto">
          <a:xfrm>
            <a:off x="1536700" y="4106863"/>
            <a:ext cx="5118100" cy="304800"/>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The acronym is "nimby"</a:t>
            </a:r>
          </a:p>
        </p:txBody>
      </p:sp>
      <p:sp>
        <p:nvSpPr>
          <p:cNvPr id="534553" name="Text Box 25"/>
          <p:cNvSpPr txBox="1">
            <a:spLocks noChangeArrowheads="1"/>
          </p:cNvSpPr>
          <p:nvPr/>
        </p:nvSpPr>
        <p:spPr bwMode="auto">
          <a:xfrm>
            <a:off x="1536700" y="4316413"/>
            <a:ext cx="5118100" cy="304800"/>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Enter string:</a:t>
            </a:r>
          </a:p>
        </p:txBody>
      </p:sp>
      <p:sp>
        <p:nvSpPr>
          <p:cNvPr id="534554" name="Text Box 26"/>
          <p:cNvSpPr txBox="1">
            <a:spLocks noChangeArrowheads="1"/>
          </p:cNvSpPr>
          <p:nvPr/>
        </p:nvSpPr>
        <p:spPr bwMode="auto">
          <a:xfrm>
            <a:off x="1536700" y="4316413"/>
            <a:ext cx="5880100" cy="304800"/>
          </a:xfrm>
          <a:prstGeom prst="rect">
            <a:avLst/>
          </a:prstGeom>
          <a:noFill/>
          <a:ln w="9525">
            <a:noFill/>
            <a:miter lim="800000"/>
            <a:headEnd/>
            <a:tailEnd/>
          </a:ln>
          <a:effectLst/>
        </p:spPr>
        <p:txBody>
          <a:bodyPr>
            <a:prstTxWarp prst="textNoShape">
              <a:avLst/>
            </a:prstTxWarp>
            <a:spAutoFit/>
          </a:bodyPr>
          <a:lstStyle/>
          <a:p>
            <a:r>
              <a:rPr lang="en-US">
                <a:solidFill>
                  <a:srgbClr val="0000FF"/>
                </a:solidFill>
                <a:latin typeface="Courier New" charset="0"/>
              </a:rPr>
              <a:t>              Federal Emergency Management Agency</a:t>
            </a:r>
          </a:p>
        </p:txBody>
      </p:sp>
      <p:sp>
        <p:nvSpPr>
          <p:cNvPr id="534555" name="Text Box 27"/>
          <p:cNvSpPr txBox="1">
            <a:spLocks noChangeArrowheads="1"/>
          </p:cNvSpPr>
          <p:nvPr/>
        </p:nvSpPr>
        <p:spPr bwMode="auto">
          <a:xfrm>
            <a:off x="1536700" y="4525963"/>
            <a:ext cx="5118100" cy="304800"/>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The acronym is "FEMA"</a:t>
            </a:r>
          </a:p>
        </p:txBody>
      </p:sp>
      <p:sp>
        <p:nvSpPr>
          <p:cNvPr id="534559" name="Text Box 31"/>
          <p:cNvSpPr txBox="1">
            <a:spLocks noChangeArrowheads="1"/>
          </p:cNvSpPr>
          <p:nvPr/>
        </p:nvSpPr>
        <p:spPr bwMode="auto">
          <a:xfrm>
            <a:off x="1536700" y="4741863"/>
            <a:ext cx="5118100" cy="304800"/>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Enter string: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4540"/>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499"/>
                                          </p:stCondLst>
                                        </p:cTn>
                                        <p:tgtEl>
                                          <p:spTgt spid="2"/>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grpId="0" nodeType="afterEffect">
                                  <p:stCondLst>
                                    <p:cond delay="0"/>
                                  </p:stCondLst>
                                  <p:childTnLst>
                                    <p:set>
                                      <p:cBhvr>
                                        <p:cTn id="12" dur="1" fill="hold">
                                          <p:stCondLst>
                                            <p:cond delay="499"/>
                                          </p:stCondLst>
                                        </p:cTn>
                                        <p:tgtEl>
                                          <p:spTgt spid="534549">
                                            <p:txEl>
                                              <p:pRg st="0" end="0"/>
                                            </p:txEl>
                                          </p:spTgt>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0"/>
                                  </p:stCondLst>
                                  <p:childTnLst>
                                    <p:set>
                                      <p:cBhvr>
                                        <p:cTn id="15" dur="1" fill="hold">
                                          <p:stCondLst>
                                            <p:cond delay="499"/>
                                          </p:stCondLst>
                                        </p:cTn>
                                        <p:tgtEl>
                                          <p:spTgt spid="534550">
                                            <p:txEl>
                                              <p:pRg st="0" end="0"/>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499"/>
                                          </p:stCondLst>
                                        </p:cTn>
                                        <p:tgtEl>
                                          <p:spTgt spid="534551">
                                            <p:txEl>
                                              <p:pRg st="0" end="0"/>
                                            </p:txEl>
                                          </p:spTgt>
                                        </p:tgtEl>
                                        <p:attrNameLst>
                                          <p:attrName>style.visibility</p:attrName>
                                        </p:attrNameLst>
                                      </p:cBhvr>
                                      <p:to>
                                        <p:strVal val="visible"/>
                                      </p:to>
                                    </p:set>
                                  </p:childTnLst>
                                </p:cTn>
                              </p:par>
                            </p:childTnLst>
                          </p:cTn>
                        </p:par>
                        <p:par>
                          <p:cTn id="20" fill="hold">
                            <p:stCondLst>
                              <p:cond delay="500"/>
                            </p:stCondLst>
                            <p:childTnLst>
                              <p:par>
                                <p:cTn id="21" presetID="1" presetClass="entr" presetSubtype="0" fill="hold" grpId="0" nodeType="afterEffect">
                                  <p:stCondLst>
                                    <p:cond delay="0"/>
                                  </p:stCondLst>
                                  <p:childTnLst>
                                    <p:set>
                                      <p:cBhvr>
                                        <p:cTn id="22" dur="1" fill="hold">
                                          <p:stCondLst>
                                            <p:cond delay="499"/>
                                          </p:stCondLst>
                                        </p:cTn>
                                        <p:tgtEl>
                                          <p:spTgt spid="534552">
                                            <p:txEl>
                                              <p:pRg st="0" end="0"/>
                                            </p:txEl>
                                          </p:spTgt>
                                        </p:tgtEl>
                                        <p:attrNameLst>
                                          <p:attrName>style.visibility</p:attrName>
                                        </p:attrNameLst>
                                      </p:cBhvr>
                                      <p:to>
                                        <p:strVal val="visible"/>
                                      </p:to>
                                    </p:set>
                                  </p:childTnLst>
                                </p:cTn>
                              </p:par>
                            </p:childTnLst>
                          </p:cTn>
                        </p:par>
                        <p:par>
                          <p:cTn id="23" fill="hold">
                            <p:stCondLst>
                              <p:cond delay="1000"/>
                            </p:stCondLst>
                            <p:childTnLst>
                              <p:par>
                                <p:cTn id="24" presetID="1" presetClass="entr" presetSubtype="0" fill="hold" grpId="0" nodeType="afterEffect">
                                  <p:stCondLst>
                                    <p:cond delay="0"/>
                                  </p:stCondLst>
                                  <p:childTnLst>
                                    <p:set>
                                      <p:cBhvr>
                                        <p:cTn id="25" dur="1" fill="hold">
                                          <p:stCondLst>
                                            <p:cond delay="499"/>
                                          </p:stCondLst>
                                        </p:cTn>
                                        <p:tgtEl>
                                          <p:spTgt spid="534553">
                                            <p:txEl>
                                              <p:pRg st="0" end="0"/>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499"/>
                                          </p:stCondLst>
                                        </p:cTn>
                                        <p:tgtEl>
                                          <p:spTgt spid="534554">
                                            <p:txEl>
                                              <p:pRg st="0" end="0"/>
                                            </p:txEl>
                                          </p:spTgt>
                                        </p:tgtEl>
                                        <p:attrNameLst>
                                          <p:attrName>style.visibility</p:attrName>
                                        </p:attrNameLst>
                                      </p:cBhvr>
                                      <p:to>
                                        <p:strVal val="visible"/>
                                      </p:to>
                                    </p:set>
                                  </p:childTnLst>
                                </p:cTn>
                              </p:par>
                            </p:childTnLst>
                          </p:cTn>
                        </p:par>
                        <p:par>
                          <p:cTn id="30" fill="hold">
                            <p:stCondLst>
                              <p:cond delay="500"/>
                            </p:stCondLst>
                            <p:childTnLst>
                              <p:par>
                                <p:cTn id="31" presetID="1" presetClass="entr" presetSubtype="0" fill="hold" grpId="0" nodeType="afterEffect">
                                  <p:stCondLst>
                                    <p:cond delay="0"/>
                                  </p:stCondLst>
                                  <p:childTnLst>
                                    <p:set>
                                      <p:cBhvr>
                                        <p:cTn id="32" dur="1" fill="hold">
                                          <p:stCondLst>
                                            <p:cond delay="499"/>
                                          </p:stCondLst>
                                        </p:cTn>
                                        <p:tgtEl>
                                          <p:spTgt spid="534555">
                                            <p:txEl>
                                              <p:pRg st="0" end="0"/>
                                            </p:txEl>
                                          </p:spTgt>
                                        </p:tgtEl>
                                        <p:attrNameLst>
                                          <p:attrName>style.visibility</p:attrName>
                                        </p:attrNameLst>
                                      </p:cBhvr>
                                      <p:to>
                                        <p:strVal val="visible"/>
                                      </p:to>
                                    </p:set>
                                  </p:childTnLst>
                                </p:cTn>
                              </p:par>
                            </p:childTnLst>
                          </p:cTn>
                        </p:par>
                        <p:par>
                          <p:cTn id="33" fill="hold">
                            <p:stCondLst>
                              <p:cond delay="1000"/>
                            </p:stCondLst>
                            <p:childTnLst>
                              <p:par>
                                <p:cTn id="34" presetID="1" presetClass="entr" presetSubtype="0" fill="hold" grpId="0" nodeType="afterEffect">
                                  <p:stCondLst>
                                    <p:cond delay="0"/>
                                  </p:stCondLst>
                                  <p:childTnLst>
                                    <p:set>
                                      <p:cBhvr>
                                        <p:cTn id="35" dur="1" fill="hold">
                                          <p:stCondLst>
                                            <p:cond delay="499"/>
                                          </p:stCondLst>
                                        </p:cTn>
                                        <p:tgtEl>
                                          <p:spTgt spid="53455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4540" grpId="0"/>
      <p:bldP spid="534549" grpId="0" build="p" autoUpdateAnimBg="0"/>
      <p:bldP spid="534550" grpId="0" build="p" autoUpdateAnimBg="0"/>
      <p:bldP spid="534551" grpId="0" build="p" autoUpdateAnimBg="0"/>
      <p:bldP spid="534552" grpId="0" build="p" autoUpdateAnimBg="0"/>
      <p:bldP spid="534553" grpId="0" build="p" autoUpdateAnimBg="0"/>
      <p:bldP spid="534554" grpId="0" build="p" autoUpdateAnimBg="0"/>
      <p:bldP spid="534555" grpId="0" build="p" autoUpdateAnimBg="0"/>
      <p:bldP spid="534559" grpId="0" build="p" autoUpdateAnimBg="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0278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latin typeface="Times New Roman" charset="0"/>
              </a:rPr>
              <a:t>The </a:t>
            </a:r>
            <a:r>
              <a:rPr lang="en-US" sz="3600" b="1" dirty="0" err="1" smtClean="0">
                <a:solidFill>
                  <a:srgbClr val="FF0000"/>
                </a:solidFill>
                <a:latin typeface="Courier New" charset="0"/>
              </a:rPr>
              <a:t>strlib.h</a:t>
            </a:r>
            <a:r>
              <a:rPr lang="en-US" sz="4000" dirty="0" smtClean="0">
                <a:solidFill>
                  <a:srgbClr val="FF0000"/>
                </a:solidFill>
                <a:latin typeface="Times New Roman" charset="0"/>
              </a:rPr>
              <a:t> Interface</a:t>
            </a:r>
            <a:endParaRPr lang="en-US" sz="4000" dirty="0">
              <a:solidFill>
                <a:srgbClr val="FF0000"/>
              </a:solidFill>
              <a:latin typeface="Times New Roman" charset="0"/>
            </a:endParaRPr>
          </a:p>
        </p:txBody>
      </p:sp>
      <p:sp>
        <p:nvSpPr>
          <p:cNvPr id="502809" name="Rectangle 25"/>
          <p:cNvSpPr>
            <a:spLocks noChangeArrowheads="1"/>
          </p:cNvSpPr>
          <p:nvPr/>
        </p:nvSpPr>
        <p:spPr bwMode="auto">
          <a:xfrm>
            <a:off x="647701" y="1280659"/>
            <a:ext cx="7848599" cy="344374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cxnSp>
        <p:nvCxnSpPr>
          <p:cNvPr id="42" name="Straight Connector 41"/>
          <p:cNvCxnSpPr/>
          <p:nvPr/>
        </p:nvCxnSpPr>
        <p:spPr bwMode="auto">
          <a:xfrm rot="10800000" flipH="1">
            <a:off x="647701" y="2313305"/>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3" name="Straight Connector 42"/>
          <p:cNvCxnSpPr/>
          <p:nvPr/>
        </p:nvCxnSpPr>
        <p:spPr bwMode="auto">
          <a:xfrm rot="10800000" flipH="1">
            <a:off x="647701" y="1624875"/>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6" name="TextBox 45"/>
          <p:cNvSpPr txBox="1"/>
          <p:nvPr/>
        </p:nvSpPr>
        <p:spPr>
          <a:xfrm>
            <a:off x="675520" y="1243390"/>
            <a:ext cx="3286880" cy="369332"/>
          </a:xfrm>
          <a:prstGeom prst="rect">
            <a:avLst/>
          </a:prstGeom>
          <a:noFill/>
        </p:spPr>
        <p:txBody>
          <a:bodyPr wrap="square" rtlCol="0">
            <a:spAutoFit/>
          </a:bodyPr>
          <a:lstStyle/>
          <a:p>
            <a:r>
              <a:rPr lang="en-US" sz="1800" dirty="0" err="1" smtClean="0">
                <a:latin typeface="Courier New"/>
                <a:cs typeface="Courier New"/>
              </a:rPr>
              <a:t>integerToString(</a:t>
            </a:r>
            <a:r>
              <a:rPr lang="en-US" sz="1800" b="0" i="1" dirty="0" err="1" smtClean="0">
                <a:latin typeface="Times New Roman"/>
                <a:cs typeface="Times New Roman"/>
              </a:rPr>
              <a:t>n</a:t>
            </a:r>
            <a:r>
              <a:rPr lang="en-US" sz="1800" dirty="0" smtClean="0">
                <a:latin typeface="Courier New"/>
                <a:cs typeface="Courier New"/>
              </a:rPr>
              <a:t>)</a:t>
            </a:r>
            <a:endParaRPr lang="en-US" sz="1800" dirty="0">
              <a:latin typeface="Courier New"/>
              <a:cs typeface="Courier New"/>
            </a:endParaRPr>
          </a:p>
        </p:txBody>
      </p:sp>
      <p:sp>
        <p:nvSpPr>
          <p:cNvPr id="49" name="TextBox 48"/>
          <p:cNvSpPr txBox="1"/>
          <p:nvPr/>
        </p:nvSpPr>
        <p:spPr>
          <a:xfrm>
            <a:off x="3886200" y="1243390"/>
            <a:ext cx="4572000" cy="369332"/>
          </a:xfrm>
          <a:prstGeom prst="rect">
            <a:avLst/>
          </a:prstGeom>
          <a:noFill/>
        </p:spPr>
        <p:txBody>
          <a:bodyPr wrap="square" rtlCol="0">
            <a:spAutoFit/>
          </a:bodyPr>
          <a:lstStyle/>
          <a:p>
            <a:r>
              <a:rPr lang="en-US" sz="1800" b="0" dirty="0" smtClean="0">
                <a:latin typeface="Times New Roman"/>
                <a:cs typeface="Times New Roman"/>
              </a:rPr>
              <a:t>Converts </a:t>
            </a:r>
            <a:r>
              <a:rPr lang="en-US" sz="1800" b="0" i="1" dirty="0" err="1" smtClean="0">
                <a:latin typeface="Times New Roman"/>
                <a:cs typeface="Times New Roman"/>
              </a:rPr>
              <a:t>n</a:t>
            </a:r>
            <a:r>
              <a:rPr lang="en-US" sz="1800" b="0" dirty="0" smtClean="0">
                <a:latin typeface="Times New Roman"/>
                <a:cs typeface="Times New Roman"/>
              </a:rPr>
              <a:t> to a C++ string.</a:t>
            </a:r>
            <a:endParaRPr lang="en-US" sz="1800" dirty="0">
              <a:latin typeface="Courier New"/>
              <a:cs typeface="Courier New"/>
            </a:endParaRPr>
          </a:p>
        </p:txBody>
      </p:sp>
      <p:sp>
        <p:nvSpPr>
          <p:cNvPr id="50" name="TextBox 49"/>
          <p:cNvSpPr txBox="1"/>
          <p:nvPr/>
        </p:nvSpPr>
        <p:spPr>
          <a:xfrm>
            <a:off x="675520" y="1584685"/>
            <a:ext cx="3286880" cy="369332"/>
          </a:xfrm>
          <a:prstGeom prst="rect">
            <a:avLst/>
          </a:prstGeom>
          <a:noFill/>
        </p:spPr>
        <p:txBody>
          <a:bodyPr wrap="square" rtlCol="0">
            <a:spAutoFit/>
          </a:bodyPr>
          <a:lstStyle/>
          <a:p>
            <a:r>
              <a:rPr lang="en-US" sz="1800" dirty="0" err="1" smtClean="0">
                <a:latin typeface="Courier New"/>
                <a:cs typeface="Courier New"/>
              </a:rPr>
              <a:t>stringToInteger(</a:t>
            </a:r>
            <a:r>
              <a:rPr lang="en-US" sz="1800" b="0" i="1" dirty="0" err="1" smtClean="0">
                <a:latin typeface="Times New Roman"/>
                <a:cs typeface="Times New Roman"/>
              </a:rPr>
              <a:t>str</a:t>
            </a:r>
            <a:r>
              <a:rPr lang="en-US" sz="1800" dirty="0" smtClean="0">
                <a:latin typeface="Courier New"/>
                <a:cs typeface="Courier New"/>
              </a:rPr>
              <a:t>)</a:t>
            </a:r>
            <a:endParaRPr lang="en-US" sz="1800" dirty="0">
              <a:latin typeface="Courier New"/>
              <a:cs typeface="Courier New"/>
            </a:endParaRPr>
          </a:p>
        </p:txBody>
      </p:sp>
      <p:sp>
        <p:nvSpPr>
          <p:cNvPr id="51" name="TextBox 50"/>
          <p:cNvSpPr txBox="1"/>
          <p:nvPr/>
        </p:nvSpPr>
        <p:spPr>
          <a:xfrm>
            <a:off x="3886200" y="1584685"/>
            <a:ext cx="4572000" cy="369332"/>
          </a:xfrm>
          <a:prstGeom prst="rect">
            <a:avLst/>
          </a:prstGeom>
          <a:noFill/>
        </p:spPr>
        <p:txBody>
          <a:bodyPr wrap="square" rtlCol="0">
            <a:spAutoFit/>
          </a:bodyPr>
          <a:lstStyle/>
          <a:p>
            <a:r>
              <a:rPr lang="en-US" sz="1800" b="0" dirty="0" smtClean="0">
                <a:latin typeface="Times New Roman"/>
                <a:cs typeface="Times New Roman"/>
              </a:rPr>
              <a:t>Converts the digits in </a:t>
            </a:r>
            <a:r>
              <a:rPr lang="en-US" sz="1800" b="0" i="1" dirty="0" err="1" smtClean="0">
                <a:latin typeface="Times New Roman"/>
                <a:cs typeface="Times New Roman"/>
              </a:rPr>
              <a:t>str</a:t>
            </a:r>
            <a:r>
              <a:rPr lang="en-US" sz="1800" b="0" dirty="0" smtClean="0">
                <a:latin typeface="Times New Roman"/>
                <a:cs typeface="Times New Roman"/>
              </a:rPr>
              <a:t> to an integer.</a:t>
            </a:r>
            <a:endParaRPr lang="en-US" sz="1800" dirty="0">
              <a:latin typeface="Courier New"/>
              <a:cs typeface="Courier New"/>
            </a:endParaRPr>
          </a:p>
        </p:txBody>
      </p:sp>
      <p:cxnSp>
        <p:nvCxnSpPr>
          <p:cNvPr id="85" name="Straight Connector 84"/>
          <p:cNvCxnSpPr/>
          <p:nvPr/>
        </p:nvCxnSpPr>
        <p:spPr bwMode="auto">
          <a:xfrm rot="10800000" flipH="1">
            <a:off x="647700" y="3690165"/>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6" name="Straight Connector 85"/>
          <p:cNvCxnSpPr/>
          <p:nvPr/>
        </p:nvCxnSpPr>
        <p:spPr bwMode="auto">
          <a:xfrm rot="10800000" flipH="1">
            <a:off x="647701" y="4034380"/>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7" name="Straight Connector 86"/>
          <p:cNvCxnSpPr/>
          <p:nvPr/>
        </p:nvCxnSpPr>
        <p:spPr bwMode="auto">
          <a:xfrm rot="10800000" flipH="1">
            <a:off x="647701" y="3345950"/>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88" name="TextBox 87"/>
          <p:cNvSpPr txBox="1"/>
          <p:nvPr/>
        </p:nvSpPr>
        <p:spPr>
          <a:xfrm>
            <a:off x="675520" y="2608570"/>
            <a:ext cx="3286880" cy="369332"/>
          </a:xfrm>
          <a:prstGeom prst="rect">
            <a:avLst/>
          </a:prstGeom>
          <a:noFill/>
        </p:spPr>
        <p:txBody>
          <a:bodyPr wrap="square" rtlCol="0">
            <a:spAutoFit/>
          </a:bodyPr>
          <a:lstStyle/>
          <a:p>
            <a:r>
              <a:rPr lang="en-US" sz="1800" dirty="0" err="1" smtClean="0">
                <a:latin typeface="Courier New"/>
                <a:cs typeface="Courier New"/>
              </a:rPr>
              <a:t>toUpperCase(</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sp>
        <p:nvSpPr>
          <p:cNvPr id="90" name="TextBox 89"/>
          <p:cNvSpPr txBox="1"/>
          <p:nvPr/>
        </p:nvSpPr>
        <p:spPr>
          <a:xfrm>
            <a:off x="3886200" y="2608570"/>
            <a:ext cx="4572000" cy="369332"/>
          </a:xfrm>
          <a:prstGeom prst="rect">
            <a:avLst/>
          </a:prstGeom>
          <a:noFill/>
        </p:spPr>
        <p:txBody>
          <a:bodyPr wrap="square" rtlCol="0">
            <a:spAutoFit/>
          </a:bodyPr>
          <a:lstStyle/>
          <a:p>
            <a:r>
              <a:rPr lang="en-US" sz="1800" b="0" dirty="0" smtClean="0">
                <a:latin typeface="Times New Roman"/>
                <a:cs typeface="Times New Roman"/>
              </a:rPr>
              <a:t>Converts </a:t>
            </a:r>
            <a:r>
              <a:rPr lang="en-US" sz="1800" b="0" i="1" dirty="0" err="1" smtClean="0">
                <a:latin typeface="Times New Roman"/>
                <a:cs typeface="Times New Roman"/>
              </a:rPr>
              <a:t>str</a:t>
            </a:r>
            <a:r>
              <a:rPr lang="en-US" sz="1800" b="0" dirty="0" smtClean="0">
                <a:latin typeface="Times New Roman"/>
                <a:cs typeface="Times New Roman"/>
              </a:rPr>
              <a:t> to upper case.</a:t>
            </a:r>
            <a:endParaRPr lang="en-US" sz="1800" dirty="0">
              <a:latin typeface="Courier New"/>
              <a:cs typeface="Courier New"/>
            </a:endParaRPr>
          </a:p>
        </p:txBody>
      </p:sp>
      <p:sp>
        <p:nvSpPr>
          <p:cNvPr id="93" name="TextBox 92"/>
          <p:cNvSpPr txBox="1"/>
          <p:nvPr/>
        </p:nvSpPr>
        <p:spPr>
          <a:xfrm>
            <a:off x="675520" y="3303255"/>
            <a:ext cx="3286880" cy="369332"/>
          </a:xfrm>
          <a:prstGeom prst="rect">
            <a:avLst/>
          </a:prstGeom>
          <a:noFill/>
        </p:spPr>
        <p:txBody>
          <a:bodyPr wrap="square" rtlCol="0">
            <a:spAutoFit/>
          </a:bodyPr>
          <a:lstStyle/>
          <a:p>
            <a:r>
              <a:rPr lang="en-US" sz="1800" dirty="0" smtClean="0">
                <a:latin typeface="Courier New"/>
                <a:cs typeface="Courier New"/>
              </a:rPr>
              <a:t>equalsIgnoreCase(</a:t>
            </a:r>
            <a:r>
              <a:rPr lang="en-US" sz="1800" b="0" i="1" dirty="0" smtClean="0">
                <a:latin typeface="Times New Roman"/>
                <a:cs typeface="Times New Roman"/>
              </a:rPr>
              <a:t>s</a:t>
            </a:r>
            <a:r>
              <a:rPr lang="en-US" sz="1600" b="0" baseline="-25000" dirty="0" smtClean="0">
                <a:latin typeface="Times New Roman"/>
                <a:cs typeface="Times New Roman"/>
              </a:rPr>
              <a:t>1</a:t>
            </a:r>
            <a:r>
              <a:rPr lang="en-US" sz="1800" dirty="0" smtClean="0">
                <a:latin typeface="Courier New"/>
                <a:cs typeface="Courier New"/>
              </a:rPr>
              <a:t>,</a:t>
            </a:r>
            <a:r>
              <a:rPr lang="en-US" sz="1800" b="0" i="1" dirty="0" smtClean="0">
                <a:latin typeface="Times New Roman"/>
                <a:cs typeface="Times New Roman"/>
              </a:rPr>
              <a:t> s</a:t>
            </a:r>
            <a:r>
              <a:rPr lang="en-US" sz="1600" b="0" baseline="-25000" dirty="0" smtClean="0">
                <a:latin typeface="Times New Roman"/>
                <a:cs typeface="Times New Roman"/>
              </a:rPr>
              <a:t>2</a:t>
            </a:r>
            <a:r>
              <a:rPr lang="en-US" sz="1800" dirty="0" smtClean="0">
                <a:latin typeface="Courier New"/>
                <a:cs typeface="Courier New"/>
              </a:rPr>
              <a:t>)</a:t>
            </a:r>
            <a:endParaRPr lang="en-US" sz="1800" dirty="0">
              <a:latin typeface="Courier New"/>
              <a:cs typeface="Courier New"/>
            </a:endParaRPr>
          </a:p>
        </p:txBody>
      </p:sp>
      <p:sp>
        <p:nvSpPr>
          <p:cNvPr id="94" name="TextBox 93"/>
          <p:cNvSpPr txBox="1"/>
          <p:nvPr/>
        </p:nvSpPr>
        <p:spPr>
          <a:xfrm>
            <a:off x="3886200" y="3303255"/>
            <a:ext cx="4572000" cy="369332"/>
          </a:xfrm>
          <a:prstGeom prst="rect">
            <a:avLst/>
          </a:prstGeom>
          <a:noFill/>
        </p:spPr>
        <p:txBody>
          <a:bodyPr wrap="square" rtlCol="0">
            <a:spAutoFit/>
          </a:bodyPr>
          <a:lstStyle/>
          <a:p>
            <a:r>
              <a:rPr lang="en-US" sz="1800" b="0" dirty="0" smtClean="0">
                <a:latin typeface="Times New Roman"/>
                <a:cs typeface="Times New Roman"/>
              </a:rPr>
              <a:t>Compares </a:t>
            </a:r>
            <a:r>
              <a:rPr lang="en-US" sz="1800" b="0" i="1" dirty="0" smtClean="0">
                <a:latin typeface="Times New Roman"/>
                <a:cs typeface="Times New Roman"/>
              </a:rPr>
              <a:t>s</a:t>
            </a:r>
            <a:r>
              <a:rPr lang="en-US" sz="1600" b="0" baseline="-25000" dirty="0" smtClean="0">
                <a:latin typeface="Times New Roman"/>
                <a:cs typeface="Times New Roman"/>
              </a:rPr>
              <a:t>1</a:t>
            </a:r>
            <a:r>
              <a:rPr lang="en-US" sz="1800" b="0" dirty="0" smtClean="0">
                <a:latin typeface="Times New Roman"/>
                <a:cs typeface="Times New Roman"/>
              </a:rPr>
              <a:t> and </a:t>
            </a:r>
            <a:r>
              <a:rPr lang="en-US" sz="1800" b="0" i="1" dirty="0" smtClean="0">
                <a:latin typeface="Times New Roman"/>
                <a:cs typeface="Times New Roman"/>
              </a:rPr>
              <a:t>s</a:t>
            </a:r>
            <a:r>
              <a:rPr lang="en-US" sz="1600" b="0" baseline="-25000" dirty="0" smtClean="0">
                <a:latin typeface="Times New Roman"/>
                <a:cs typeface="Times New Roman"/>
              </a:rPr>
              <a:t>2</a:t>
            </a:r>
            <a:r>
              <a:rPr lang="en-US" sz="1800" b="0" dirty="0" smtClean="0">
                <a:latin typeface="Times New Roman"/>
                <a:cs typeface="Times New Roman"/>
              </a:rPr>
              <a:t> without regard to case.</a:t>
            </a:r>
            <a:endParaRPr lang="en-US" sz="1800" dirty="0">
              <a:latin typeface="Courier New"/>
              <a:cs typeface="Courier New"/>
            </a:endParaRPr>
          </a:p>
        </p:txBody>
      </p:sp>
      <p:sp>
        <p:nvSpPr>
          <p:cNvPr id="95" name="TextBox 94"/>
          <p:cNvSpPr txBox="1"/>
          <p:nvPr/>
        </p:nvSpPr>
        <p:spPr>
          <a:xfrm>
            <a:off x="675520" y="3644550"/>
            <a:ext cx="3286880" cy="369332"/>
          </a:xfrm>
          <a:prstGeom prst="rect">
            <a:avLst/>
          </a:prstGeom>
          <a:noFill/>
        </p:spPr>
        <p:txBody>
          <a:bodyPr wrap="square" rtlCol="0">
            <a:spAutoFit/>
          </a:bodyPr>
          <a:lstStyle/>
          <a:p>
            <a:r>
              <a:rPr lang="en-US" sz="1800" dirty="0" err="1" smtClean="0">
                <a:latin typeface="Courier New"/>
                <a:cs typeface="Courier New"/>
              </a:rPr>
              <a:t>startsWith(</a:t>
            </a:r>
            <a:r>
              <a:rPr lang="en-US" sz="1800" b="0" i="1" dirty="0" err="1" smtClean="0">
                <a:latin typeface="Times New Roman"/>
                <a:cs typeface="Times New Roman"/>
              </a:rPr>
              <a:t>str</a:t>
            </a:r>
            <a:r>
              <a:rPr lang="en-US" sz="1800" dirty="0" smtClean="0">
                <a:latin typeface="Courier New"/>
                <a:cs typeface="Courier New"/>
              </a:rPr>
              <a:t>,</a:t>
            </a:r>
            <a:r>
              <a:rPr lang="en-US" sz="1800" b="0" i="1" dirty="0" smtClean="0">
                <a:latin typeface="Times New Roman"/>
                <a:cs typeface="Times New Roman"/>
              </a:rPr>
              <a:t> prefix</a:t>
            </a:r>
            <a:r>
              <a:rPr lang="en-US" sz="1800" dirty="0" smtClean="0">
                <a:latin typeface="Courier New"/>
                <a:cs typeface="Courier New"/>
              </a:rPr>
              <a:t>)</a:t>
            </a:r>
            <a:endParaRPr lang="en-US" sz="1800" dirty="0">
              <a:latin typeface="Courier New"/>
              <a:cs typeface="Courier New"/>
            </a:endParaRPr>
          </a:p>
        </p:txBody>
      </p:sp>
      <p:sp>
        <p:nvSpPr>
          <p:cNvPr id="96" name="TextBox 95"/>
          <p:cNvSpPr txBox="1"/>
          <p:nvPr/>
        </p:nvSpPr>
        <p:spPr>
          <a:xfrm>
            <a:off x="3886200" y="3644550"/>
            <a:ext cx="4572000" cy="369332"/>
          </a:xfrm>
          <a:prstGeom prst="rect">
            <a:avLst/>
          </a:prstGeom>
          <a:noFill/>
        </p:spPr>
        <p:txBody>
          <a:bodyPr wrap="square" rtlCol="0">
            <a:spAutoFit/>
          </a:bodyPr>
          <a:lstStyle/>
          <a:p>
            <a:r>
              <a:rPr lang="en-US" sz="1800" b="0" dirty="0" smtClean="0">
                <a:latin typeface="Times New Roman"/>
                <a:cs typeface="Times New Roman"/>
              </a:rPr>
              <a:t>Returns </a:t>
            </a:r>
            <a:r>
              <a:rPr lang="en-US" sz="1600" dirty="0" smtClean="0">
                <a:latin typeface="Courier New"/>
                <a:cs typeface="Courier New"/>
              </a:rPr>
              <a:t>true</a:t>
            </a:r>
            <a:r>
              <a:rPr lang="en-US" sz="1800" b="0" dirty="0" smtClean="0">
                <a:latin typeface="Times New Roman"/>
                <a:cs typeface="Times New Roman"/>
              </a:rPr>
              <a:t> if </a:t>
            </a:r>
            <a:r>
              <a:rPr lang="en-US" sz="1800" b="0" i="1" dirty="0" err="1" smtClean="0">
                <a:latin typeface="Times New Roman"/>
                <a:cs typeface="Times New Roman"/>
              </a:rPr>
              <a:t>str</a:t>
            </a:r>
            <a:r>
              <a:rPr lang="en-US" sz="1800" b="0" i="1" dirty="0" smtClean="0">
                <a:latin typeface="Times New Roman"/>
                <a:cs typeface="Times New Roman"/>
              </a:rPr>
              <a:t> </a:t>
            </a:r>
            <a:r>
              <a:rPr lang="en-US" sz="1800" b="0" dirty="0" smtClean="0">
                <a:latin typeface="Times New Roman"/>
                <a:cs typeface="Times New Roman"/>
              </a:rPr>
              <a:t>starts with </a:t>
            </a:r>
            <a:r>
              <a:rPr lang="en-US" sz="1800" b="0" i="1" dirty="0" smtClean="0">
                <a:latin typeface="Times New Roman"/>
                <a:cs typeface="Times New Roman"/>
              </a:rPr>
              <a:t>prefix</a:t>
            </a:r>
            <a:r>
              <a:rPr lang="en-US" sz="1800" b="0" dirty="0" smtClean="0">
                <a:latin typeface="Times New Roman"/>
                <a:cs typeface="Times New Roman"/>
              </a:rPr>
              <a:t>.</a:t>
            </a:r>
            <a:endParaRPr lang="en-US" sz="1800" dirty="0">
              <a:latin typeface="Courier New"/>
              <a:cs typeface="Courier New"/>
            </a:endParaRPr>
          </a:p>
        </p:txBody>
      </p:sp>
      <p:sp>
        <p:nvSpPr>
          <p:cNvPr id="102" name="TextBox 101"/>
          <p:cNvSpPr txBox="1"/>
          <p:nvPr/>
        </p:nvSpPr>
        <p:spPr>
          <a:xfrm>
            <a:off x="675520" y="4327144"/>
            <a:ext cx="1458080" cy="369332"/>
          </a:xfrm>
          <a:prstGeom prst="rect">
            <a:avLst/>
          </a:prstGeom>
          <a:noFill/>
        </p:spPr>
        <p:txBody>
          <a:bodyPr wrap="square" rtlCol="0">
            <a:spAutoFit/>
          </a:bodyPr>
          <a:lstStyle/>
          <a:p>
            <a:r>
              <a:rPr lang="en-US" sz="1800" dirty="0" err="1" smtClean="0">
                <a:latin typeface="Courier New"/>
                <a:cs typeface="Courier New"/>
              </a:rPr>
              <a:t>trim(</a:t>
            </a:r>
            <a:r>
              <a:rPr lang="en-US" sz="1800" b="0" i="1" dirty="0" err="1" smtClean="0">
                <a:latin typeface="Times New Roman"/>
                <a:cs typeface="Times New Roman"/>
              </a:rPr>
              <a:t>str</a:t>
            </a:r>
            <a:r>
              <a:rPr lang="en-US" sz="1800" dirty="0" smtClean="0">
                <a:latin typeface="Courier New"/>
                <a:cs typeface="Courier New"/>
              </a:rPr>
              <a:t>)</a:t>
            </a:r>
            <a:endParaRPr lang="en-US" sz="1800" dirty="0">
              <a:latin typeface="Courier New"/>
              <a:cs typeface="Courier New"/>
            </a:endParaRPr>
          </a:p>
        </p:txBody>
      </p:sp>
      <p:sp>
        <p:nvSpPr>
          <p:cNvPr id="104" name="TextBox 103"/>
          <p:cNvSpPr txBox="1"/>
          <p:nvPr/>
        </p:nvSpPr>
        <p:spPr>
          <a:xfrm>
            <a:off x="3886200" y="4327144"/>
            <a:ext cx="4648200" cy="369332"/>
          </a:xfrm>
          <a:prstGeom prst="rect">
            <a:avLst/>
          </a:prstGeom>
          <a:noFill/>
        </p:spPr>
        <p:txBody>
          <a:bodyPr wrap="square" rtlCol="0">
            <a:spAutoFit/>
          </a:bodyPr>
          <a:lstStyle/>
          <a:p>
            <a:r>
              <a:rPr lang="en-US" sz="1800" b="0" dirty="0" smtClean="0">
                <a:latin typeface="Times New Roman"/>
                <a:cs typeface="Times New Roman"/>
              </a:rPr>
              <a:t>Returns a string removing spaces from the ends.</a:t>
            </a:r>
            <a:endParaRPr lang="en-US" sz="1800" dirty="0">
              <a:latin typeface="Courier New"/>
              <a:cs typeface="Courier New"/>
            </a:endParaRPr>
          </a:p>
        </p:txBody>
      </p:sp>
      <p:sp>
        <p:nvSpPr>
          <p:cNvPr id="57" name="TextBox 56"/>
          <p:cNvSpPr txBox="1"/>
          <p:nvPr/>
        </p:nvSpPr>
        <p:spPr>
          <a:xfrm>
            <a:off x="677335" y="1925980"/>
            <a:ext cx="3286880" cy="369332"/>
          </a:xfrm>
          <a:prstGeom prst="rect">
            <a:avLst/>
          </a:prstGeom>
          <a:noFill/>
        </p:spPr>
        <p:txBody>
          <a:bodyPr wrap="square" rtlCol="0">
            <a:spAutoFit/>
          </a:bodyPr>
          <a:lstStyle/>
          <a:p>
            <a:r>
              <a:rPr lang="en-US" sz="1800" dirty="0" err="1" smtClean="0">
                <a:latin typeface="Courier New"/>
                <a:cs typeface="Courier New"/>
              </a:rPr>
              <a:t>realToString(</a:t>
            </a:r>
            <a:r>
              <a:rPr lang="en-US" sz="1800" b="0" i="1" dirty="0" err="1" smtClean="0">
                <a:latin typeface="Times New Roman"/>
                <a:cs typeface="Times New Roman"/>
              </a:rPr>
              <a:t>d</a:t>
            </a:r>
            <a:r>
              <a:rPr lang="en-US" sz="1800" dirty="0" smtClean="0">
                <a:latin typeface="Courier New"/>
                <a:cs typeface="Courier New"/>
              </a:rPr>
              <a:t>)</a:t>
            </a:r>
            <a:endParaRPr lang="en-US" sz="1800" dirty="0">
              <a:latin typeface="Courier New"/>
              <a:cs typeface="Courier New"/>
            </a:endParaRPr>
          </a:p>
        </p:txBody>
      </p:sp>
      <p:sp>
        <p:nvSpPr>
          <p:cNvPr id="58" name="TextBox 57"/>
          <p:cNvSpPr txBox="1"/>
          <p:nvPr/>
        </p:nvSpPr>
        <p:spPr>
          <a:xfrm>
            <a:off x="3888015" y="1925980"/>
            <a:ext cx="4572000" cy="369332"/>
          </a:xfrm>
          <a:prstGeom prst="rect">
            <a:avLst/>
          </a:prstGeom>
          <a:noFill/>
        </p:spPr>
        <p:txBody>
          <a:bodyPr wrap="square" rtlCol="0">
            <a:spAutoFit/>
          </a:bodyPr>
          <a:lstStyle/>
          <a:p>
            <a:r>
              <a:rPr lang="en-US" sz="1800" b="0" dirty="0" smtClean="0">
                <a:latin typeface="Times New Roman"/>
                <a:cs typeface="Times New Roman"/>
              </a:rPr>
              <a:t>Converts </a:t>
            </a:r>
            <a:r>
              <a:rPr lang="en-US" sz="1800" b="0" i="1" dirty="0" err="1" smtClean="0">
                <a:latin typeface="Times New Roman"/>
                <a:cs typeface="Times New Roman"/>
              </a:rPr>
              <a:t>d</a:t>
            </a:r>
            <a:r>
              <a:rPr lang="en-US" sz="1800" b="0" dirty="0" smtClean="0">
                <a:latin typeface="Times New Roman"/>
                <a:cs typeface="Times New Roman"/>
              </a:rPr>
              <a:t> to a C++ string.</a:t>
            </a:r>
            <a:endParaRPr lang="en-US" sz="1800" dirty="0">
              <a:latin typeface="Courier New"/>
              <a:cs typeface="Courier New"/>
            </a:endParaRPr>
          </a:p>
        </p:txBody>
      </p:sp>
      <p:sp>
        <p:nvSpPr>
          <p:cNvPr id="59" name="TextBox 58"/>
          <p:cNvSpPr txBox="1"/>
          <p:nvPr/>
        </p:nvSpPr>
        <p:spPr>
          <a:xfrm>
            <a:off x="677335" y="2267275"/>
            <a:ext cx="3286880" cy="369332"/>
          </a:xfrm>
          <a:prstGeom prst="rect">
            <a:avLst/>
          </a:prstGeom>
          <a:noFill/>
        </p:spPr>
        <p:txBody>
          <a:bodyPr wrap="square" rtlCol="0">
            <a:spAutoFit/>
          </a:bodyPr>
          <a:lstStyle/>
          <a:p>
            <a:r>
              <a:rPr lang="en-US" sz="1800" dirty="0" err="1" smtClean="0">
                <a:latin typeface="Courier New"/>
                <a:cs typeface="Courier New"/>
              </a:rPr>
              <a:t>stringToReal(</a:t>
            </a:r>
            <a:r>
              <a:rPr lang="en-US" sz="1800" b="0" i="1" dirty="0" err="1" smtClean="0">
                <a:latin typeface="Times New Roman"/>
                <a:cs typeface="Times New Roman"/>
              </a:rPr>
              <a:t>str</a:t>
            </a:r>
            <a:r>
              <a:rPr lang="en-US" sz="1800" dirty="0" smtClean="0">
                <a:latin typeface="Courier New"/>
                <a:cs typeface="Courier New"/>
              </a:rPr>
              <a:t>)</a:t>
            </a:r>
            <a:endParaRPr lang="en-US" sz="1800" dirty="0">
              <a:latin typeface="Courier New"/>
              <a:cs typeface="Courier New"/>
            </a:endParaRPr>
          </a:p>
        </p:txBody>
      </p:sp>
      <p:sp>
        <p:nvSpPr>
          <p:cNvPr id="60" name="TextBox 59"/>
          <p:cNvSpPr txBox="1"/>
          <p:nvPr/>
        </p:nvSpPr>
        <p:spPr>
          <a:xfrm>
            <a:off x="3888015" y="2267275"/>
            <a:ext cx="4572000" cy="369332"/>
          </a:xfrm>
          <a:prstGeom prst="rect">
            <a:avLst/>
          </a:prstGeom>
          <a:noFill/>
        </p:spPr>
        <p:txBody>
          <a:bodyPr wrap="square" rtlCol="0">
            <a:spAutoFit/>
          </a:bodyPr>
          <a:lstStyle/>
          <a:p>
            <a:r>
              <a:rPr lang="en-US" sz="1800" b="0" dirty="0" smtClean="0">
                <a:latin typeface="Times New Roman"/>
                <a:cs typeface="Times New Roman"/>
              </a:rPr>
              <a:t>Converts the digits in </a:t>
            </a:r>
            <a:r>
              <a:rPr lang="en-US" sz="1800" b="0" i="1" dirty="0" err="1" smtClean="0">
                <a:latin typeface="Times New Roman"/>
                <a:cs typeface="Times New Roman"/>
              </a:rPr>
              <a:t>str</a:t>
            </a:r>
            <a:r>
              <a:rPr lang="en-US" sz="1800" b="0" dirty="0" smtClean="0">
                <a:latin typeface="Times New Roman"/>
                <a:cs typeface="Times New Roman"/>
              </a:rPr>
              <a:t> to floating point.</a:t>
            </a:r>
            <a:endParaRPr lang="en-US" sz="1800" dirty="0">
              <a:latin typeface="Courier New"/>
              <a:cs typeface="Courier New"/>
            </a:endParaRPr>
          </a:p>
        </p:txBody>
      </p:sp>
      <p:sp>
        <p:nvSpPr>
          <p:cNvPr id="61" name="TextBox 60"/>
          <p:cNvSpPr txBox="1"/>
          <p:nvPr/>
        </p:nvSpPr>
        <p:spPr>
          <a:xfrm>
            <a:off x="673705" y="2949865"/>
            <a:ext cx="3286880" cy="369332"/>
          </a:xfrm>
          <a:prstGeom prst="rect">
            <a:avLst/>
          </a:prstGeom>
          <a:noFill/>
        </p:spPr>
        <p:txBody>
          <a:bodyPr wrap="square" rtlCol="0">
            <a:spAutoFit/>
          </a:bodyPr>
          <a:lstStyle/>
          <a:p>
            <a:r>
              <a:rPr lang="en-US" sz="1800" dirty="0" err="1" smtClean="0">
                <a:latin typeface="Courier New"/>
                <a:cs typeface="Courier New"/>
              </a:rPr>
              <a:t>toLowerCase(</a:t>
            </a:r>
            <a:r>
              <a:rPr lang="en-US" sz="1800" b="0" i="1" dirty="0" err="1" smtClean="0">
                <a:latin typeface="Times New Roman"/>
                <a:cs typeface="Times New Roman"/>
              </a:rPr>
              <a:t>x</a:t>
            </a:r>
            <a:r>
              <a:rPr lang="en-US" sz="1800" dirty="0" smtClean="0">
                <a:latin typeface="Courier New"/>
                <a:cs typeface="Courier New"/>
              </a:rPr>
              <a:t>)</a:t>
            </a:r>
            <a:endParaRPr lang="en-US" sz="1800" dirty="0">
              <a:latin typeface="Courier New"/>
              <a:cs typeface="Courier New"/>
            </a:endParaRPr>
          </a:p>
        </p:txBody>
      </p:sp>
      <p:sp>
        <p:nvSpPr>
          <p:cNvPr id="62" name="TextBox 61"/>
          <p:cNvSpPr txBox="1"/>
          <p:nvPr/>
        </p:nvSpPr>
        <p:spPr>
          <a:xfrm>
            <a:off x="3884385" y="2949865"/>
            <a:ext cx="4572000" cy="369332"/>
          </a:xfrm>
          <a:prstGeom prst="rect">
            <a:avLst/>
          </a:prstGeom>
          <a:noFill/>
        </p:spPr>
        <p:txBody>
          <a:bodyPr wrap="square" rtlCol="0">
            <a:spAutoFit/>
          </a:bodyPr>
          <a:lstStyle/>
          <a:p>
            <a:r>
              <a:rPr lang="en-US" sz="1800" b="0" dirty="0" smtClean="0">
                <a:latin typeface="Times New Roman"/>
                <a:cs typeface="Times New Roman"/>
              </a:rPr>
              <a:t>Converts </a:t>
            </a:r>
            <a:r>
              <a:rPr lang="en-US" sz="1800" b="0" i="1" dirty="0" err="1" smtClean="0">
                <a:latin typeface="Times New Roman"/>
                <a:cs typeface="Times New Roman"/>
              </a:rPr>
              <a:t>str</a:t>
            </a:r>
            <a:r>
              <a:rPr lang="en-US" sz="1800" b="0" dirty="0" smtClean="0">
                <a:latin typeface="Times New Roman"/>
                <a:cs typeface="Times New Roman"/>
              </a:rPr>
              <a:t> to lower case.</a:t>
            </a:r>
            <a:endParaRPr lang="en-US" sz="1800" dirty="0">
              <a:latin typeface="Courier New"/>
              <a:cs typeface="Courier New"/>
            </a:endParaRPr>
          </a:p>
        </p:txBody>
      </p:sp>
      <p:sp>
        <p:nvSpPr>
          <p:cNvPr id="63" name="TextBox 62"/>
          <p:cNvSpPr txBox="1"/>
          <p:nvPr/>
        </p:nvSpPr>
        <p:spPr>
          <a:xfrm>
            <a:off x="673705" y="3985845"/>
            <a:ext cx="3286880" cy="369332"/>
          </a:xfrm>
          <a:prstGeom prst="rect">
            <a:avLst/>
          </a:prstGeom>
          <a:noFill/>
        </p:spPr>
        <p:txBody>
          <a:bodyPr wrap="square" rtlCol="0">
            <a:spAutoFit/>
          </a:bodyPr>
          <a:lstStyle/>
          <a:p>
            <a:r>
              <a:rPr lang="en-US" sz="1800" dirty="0" err="1" smtClean="0">
                <a:latin typeface="Courier New"/>
                <a:cs typeface="Courier New"/>
              </a:rPr>
              <a:t>endsWith(</a:t>
            </a:r>
            <a:r>
              <a:rPr lang="en-US" sz="1800" b="0" i="1" dirty="0" err="1" smtClean="0">
                <a:latin typeface="Times New Roman"/>
                <a:cs typeface="Times New Roman"/>
              </a:rPr>
              <a:t>str</a:t>
            </a:r>
            <a:r>
              <a:rPr lang="en-US" sz="1800" dirty="0" smtClean="0">
                <a:latin typeface="Courier New"/>
                <a:cs typeface="Courier New"/>
              </a:rPr>
              <a:t>,</a:t>
            </a:r>
            <a:r>
              <a:rPr lang="en-US" sz="1800" b="0" i="1" dirty="0" smtClean="0">
                <a:latin typeface="Times New Roman"/>
                <a:cs typeface="Times New Roman"/>
              </a:rPr>
              <a:t> suffix</a:t>
            </a:r>
            <a:r>
              <a:rPr lang="en-US" sz="1800" dirty="0" smtClean="0">
                <a:latin typeface="Courier New"/>
                <a:cs typeface="Courier New"/>
              </a:rPr>
              <a:t>)</a:t>
            </a:r>
            <a:endParaRPr lang="en-US" sz="1800" dirty="0">
              <a:latin typeface="Courier New"/>
              <a:cs typeface="Courier New"/>
            </a:endParaRPr>
          </a:p>
        </p:txBody>
      </p:sp>
      <p:sp>
        <p:nvSpPr>
          <p:cNvPr id="64" name="TextBox 63"/>
          <p:cNvSpPr txBox="1"/>
          <p:nvPr/>
        </p:nvSpPr>
        <p:spPr>
          <a:xfrm>
            <a:off x="3884385" y="3985845"/>
            <a:ext cx="4572000" cy="369332"/>
          </a:xfrm>
          <a:prstGeom prst="rect">
            <a:avLst/>
          </a:prstGeom>
          <a:noFill/>
        </p:spPr>
        <p:txBody>
          <a:bodyPr wrap="square" rtlCol="0">
            <a:spAutoFit/>
          </a:bodyPr>
          <a:lstStyle/>
          <a:p>
            <a:r>
              <a:rPr lang="en-US" sz="1800" b="0" dirty="0" smtClean="0">
                <a:latin typeface="Times New Roman"/>
                <a:cs typeface="Times New Roman"/>
              </a:rPr>
              <a:t>Returns </a:t>
            </a:r>
            <a:r>
              <a:rPr lang="en-US" sz="1600" dirty="0" smtClean="0">
                <a:latin typeface="Courier New"/>
                <a:cs typeface="Courier New"/>
              </a:rPr>
              <a:t>true</a:t>
            </a:r>
            <a:r>
              <a:rPr lang="en-US" sz="1800" b="0" dirty="0" smtClean="0">
                <a:latin typeface="Times New Roman"/>
                <a:cs typeface="Times New Roman"/>
              </a:rPr>
              <a:t> if </a:t>
            </a:r>
            <a:r>
              <a:rPr lang="en-US" sz="1800" b="0" i="1" dirty="0" err="1" smtClean="0">
                <a:latin typeface="Times New Roman"/>
                <a:cs typeface="Times New Roman"/>
              </a:rPr>
              <a:t>str</a:t>
            </a:r>
            <a:r>
              <a:rPr lang="en-US" sz="1800" b="0" i="1" smtClean="0">
                <a:latin typeface="Times New Roman"/>
                <a:cs typeface="Times New Roman"/>
              </a:rPr>
              <a:t> </a:t>
            </a:r>
            <a:r>
              <a:rPr lang="en-US" sz="1800" b="0" smtClean="0">
                <a:latin typeface="Times New Roman"/>
                <a:cs typeface="Times New Roman"/>
              </a:rPr>
              <a:t>ends with </a:t>
            </a:r>
            <a:r>
              <a:rPr lang="en-US" sz="1800" b="0" i="1" dirty="0" smtClean="0">
                <a:latin typeface="Times New Roman"/>
                <a:cs typeface="Times New Roman"/>
              </a:rPr>
              <a:t>suffix</a:t>
            </a:r>
            <a:r>
              <a:rPr lang="en-US" sz="1800" b="0" dirty="0" smtClean="0">
                <a:latin typeface="Times New Roman"/>
                <a:cs typeface="Times New Roman"/>
              </a:rPr>
              <a:t>.</a:t>
            </a:r>
            <a:endParaRPr lang="en-US" sz="1800" dirty="0">
              <a:latin typeface="Courier New"/>
              <a:cs typeface="Courier New"/>
            </a:endParaRPr>
          </a:p>
        </p:txBody>
      </p:sp>
      <p:cxnSp>
        <p:nvCxnSpPr>
          <p:cNvPr id="48" name="Straight Connector 47"/>
          <p:cNvCxnSpPr/>
          <p:nvPr/>
        </p:nvCxnSpPr>
        <p:spPr bwMode="auto">
          <a:xfrm rot="5400000">
            <a:off x="2095500" y="3009900"/>
            <a:ext cx="3429000"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1" name="Straight Connector 70"/>
          <p:cNvCxnSpPr/>
          <p:nvPr/>
        </p:nvCxnSpPr>
        <p:spPr bwMode="auto">
          <a:xfrm rot="10800000" flipH="1">
            <a:off x="647701" y="4378595"/>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2" name="Straight Connector 71"/>
          <p:cNvCxnSpPr/>
          <p:nvPr/>
        </p:nvCxnSpPr>
        <p:spPr bwMode="auto">
          <a:xfrm rot="10800000" flipH="1">
            <a:off x="647701" y="3001735"/>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3" name="Straight Connector 72"/>
          <p:cNvCxnSpPr/>
          <p:nvPr/>
        </p:nvCxnSpPr>
        <p:spPr bwMode="auto">
          <a:xfrm rot="10800000" flipH="1">
            <a:off x="647701" y="2657520"/>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4" name="Straight Connector 73"/>
          <p:cNvCxnSpPr/>
          <p:nvPr/>
        </p:nvCxnSpPr>
        <p:spPr bwMode="auto">
          <a:xfrm rot="10800000" flipH="1">
            <a:off x="647701" y="1969090"/>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smtClean="0">
                <a:solidFill>
                  <a:srgbClr val="FF0000"/>
                </a:solidFill>
              </a:rPr>
              <a:t>Using Strings </a:t>
            </a:r>
            <a:r>
              <a:rPr lang="en-US" sz="4000" dirty="0">
                <a:solidFill>
                  <a:srgbClr val="FF0000"/>
                </a:solidFill>
              </a:rPr>
              <a:t>as</a:t>
            </a:r>
            <a:r>
              <a:rPr lang="en-US" sz="4000" dirty="0" smtClean="0">
                <a:solidFill>
                  <a:srgbClr val="FF0000"/>
                </a:solidFill>
              </a:rPr>
              <a:t> Abstract Values</a:t>
            </a:r>
            <a:endParaRPr lang="en-US" dirty="0">
              <a:solidFill>
                <a:srgbClr val="FF0000"/>
              </a:solidFill>
            </a:endParaRPr>
          </a:p>
        </p:txBody>
      </p:sp>
      <p:sp>
        <p:nvSpPr>
          <p:cNvPr id="43011" name="Rectangle 3"/>
          <p:cNvSpPr>
            <a:spLocks noChangeArrowheads="1"/>
          </p:cNvSpPr>
          <p:nvPr/>
        </p:nvSpPr>
        <p:spPr bwMode="auto">
          <a:xfrm>
            <a:off x="482600" y="1155700"/>
            <a:ext cx="8128000" cy="11303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a:t>Ever since the very first program in the text, which displayed the message </a:t>
            </a:r>
            <a:r>
              <a:rPr lang="en-US" sz="2000">
                <a:latin typeface="Courier New" pitchFamily="1" charset="0"/>
              </a:rPr>
              <a:t>"hello,</a:t>
            </a:r>
            <a:r>
              <a:rPr lang="en-US" sz="2000" b="0"/>
              <a:t> </a:t>
            </a:r>
            <a:r>
              <a:rPr lang="en-US" sz="2000">
                <a:latin typeface="Courier New" pitchFamily="1" charset="0"/>
              </a:rPr>
              <a:t>world"</a:t>
            </a:r>
            <a:r>
              <a:rPr lang="en-US" sz="2400" b="0"/>
              <a:t> on the screen, you have been using strings to communicate with the user.</a:t>
            </a:r>
          </a:p>
        </p:txBody>
      </p:sp>
      <p:sp>
        <p:nvSpPr>
          <p:cNvPr id="817156" name="Rectangle 4"/>
          <p:cNvSpPr>
            <a:spLocks noChangeArrowheads="1"/>
          </p:cNvSpPr>
          <p:nvPr/>
        </p:nvSpPr>
        <p:spPr bwMode="auto">
          <a:xfrm>
            <a:off x="482600" y="2273300"/>
            <a:ext cx="8128000" cy="19177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a:t>Up to now, you have not had any idea how</a:t>
            </a:r>
            <a:r>
              <a:rPr lang="en-US" sz="2400" b="0" dirty="0" smtClean="0"/>
              <a:t> C++ represents </a:t>
            </a:r>
            <a:r>
              <a:rPr lang="en-US" sz="2400" b="0" dirty="0"/>
              <a:t>strings inside the computer or how you might manipulate the characters that make up a string.  At the same time, the fact that you don’t know those things has not compromised your ability to use strings effectively because you have been able to think of strings holistically as if they were a primitive type.</a:t>
            </a:r>
          </a:p>
        </p:txBody>
      </p:sp>
      <p:sp>
        <p:nvSpPr>
          <p:cNvPr id="817157" name="Rectangle 5"/>
          <p:cNvSpPr>
            <a:spLocks noChangeArrowheads="1"/>
          </p:cNvSpPr>
          <p:nvPr/>
        </p:nvSpPr>
        <p:spPr bwMode="auto">
          <a:xfrm>
            <a:off x="482600" y="4318000"/>
            <a:ext cx="8128000" cy="14605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a:t>For most applications, the abstract view of strings you have held up to now is precisely the right one.  On the inside, strings are surprisingly complicated objects whose details are better left hidden.</a:t>
            </a:r>
          </a:p>
        </p:txBody>
      </p:sp>
      <p:sp>
        <p:nvSpPr>
          <p:cNvPr id="817158" name="Rectangle 6"/>
          <p:cNvSpPr>
            <a:spLocks noChangeArrowheads="1"/>
          </p:cNvSpPr>
          <p:nvPr/>
        </p:nvSpPr>
        <p:spPr bwMode="auto">
          <a:xfrm>
            <a:off x="482600" y="5753100"/>
            <a:ext cx="8128000" cy="9525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t>C++ supports </a:t>
            </a:r>
            <a:r>
              <a:rPr lang="en-US" sz="2400" b="0" dirty="0"/>
              <a:t>a high-level view of strings by making</a:t>
            </a:r>
            <a:r>
              <a:rPr lang="en-US" sz="2400" b="0" dirty="0" smtClean="0"/>
              <a:t> </a:t>
            </a:r>
            <a:r>
              <a:rPr lang="en-US" sz="2000" dirty="0" smtClean="0">
                <a:latin typeface="Courier New" pitchFamily="1" charset="0"/>
              </a:rPr>
              <a:t>string</a:t>
            </a:r>
            <a:r>
              <a:rPr lang="en-US" sz="2400" b="0" dirty="0" smtClean="0"/>
              <a:t> </a:t>
            </a:r>
            <a:r>
              <a:rPr lang="en-US" sz="2400" b="0" dirty="0"/>
              <a:t>a class whose methods hide the underlying complexity.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1715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1715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1715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7156" grpId="0" build="p" autoUpdateAnimBg="0"/>
      <p:bldP spid="817157" grpId="0" build="p" autoUpdateAnimBg="0"/>
      <p:bldP spid="817158" grpId="0" build="p" autoUpdateAnimBg="0"/>
    </p:bld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6729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Calling String Methods</a:t>
            </a:r>
          </a:p>
        </p:txBody>
      </p:sp>
      <p:sp>
        <p:nvSpPr>
          <p:cNvPr id="567299" name="Rectangle 3"/>
          <p:cNvSpPr>
            <a:spLocks noChangeArrowheads="1"/>
          </p:cNvSpPr>
          <p:nvPr/>
        </p:nvSpPr>
        <p:spPr bwMode="auto">
          <a:xfrm>
            <a:off x="482600" y="1155700"/>
            <a:ext cx="8128000" cy="143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Because </a:t>
            </a:r>
            <a:r>
              <a:rPr lang="en-US" sz="2200" dirty="0">
                <a:solidFill>
                  <a:srgbClr val="000000"/>
                </a:solidFill>
                <a:latin typeface="Courier New" charset="0"/>
              </a:rPr>
              <a:t>string</a:t>
            </a:r>
            <a:r>
              <a:rPr lang="en-US" sz="2400" b="0" dirty="0">
                <a:solidFill>
                  <a:srgbClr val="000000"/>
                </a:solidFill>
              </a:rPr>
              <a:t> is a class, it is best to think of its methods in terms of sending a message to a particular object.  The object to which a message is sent is called the </a:t>
            </a:r>
            <a:r>
              <a:rPr lang="en-US" sz="2400" i="1" dirty="0">
                <a:solidFill>
                  <a:srgbClr val="000000"/>
                </a:solidFill>
              </a:rPr>
              <a:t>receiver</a:t>
            </a:r>
            <a:r>
              <a:rPr lang="en-US" sz="2400" b="0" i="1" dirty="0">
                <a:solidFill>
                  <a:srgbClr val="000000"/>
                </a:solidFill>
              </a:rPr>
              <a:t>,</a:t>
            </a:r>
            <a:r>
              <a:rPr lang="en-US" sz="2400" b="0" dirty="0">
                <a:solidFill>
                  <a:srgbClr val="000000"/>
                </a:solidFill>
              </a:rPr>
              <a:t> and the general syntax for sending a message looks like this:</a:t>
            </a:r>
          </a:p>
        </p:txBody>
      </p:sp>
      <p:sp>
        <p:nvSpPr>
          <p:cNvPr id="567305" name="Rectangle 9"/>
          <p:cNvSpPr>
            <a:spLocks noChangeArrowheads="1"/>
          </p:cNvSpPr>
          <p:nvPr/>
        </p:nvSpPr>
        <p:spPr bwMode="auto">
          <a:xfrm>
            <a:off x="1422400" y="2590800"/>
            <a:ext cx="6553200" cy="762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7306" name="Text Box 10"/>
          <p:cNvSpPr txBox="1">
            <a:spLocks noChangeArrowheads="1"/>
          </p:cNvSpPr>
          <p:nvPr/>
        </p:nvSpPr>
        <p:spPr bwMode="auto">
          <a:xfrm>
            <a:off x="1600200" y="2743200"/>
            <a:ext cx="6248400" cy="427038"/>
          </a:xfrm>
          <a:prstGeom prst="rect">
            <a:avLst/>
          </a:prstGeom>
          <a:noFill/>
          <a:ln w="9525">
            <a:noFill/>
            <a:miter lim="800000"/>
            <a:headEnd/>
            <a:tailEnd/>
          </a:ln>
          <a:effectLst/>
        </p:spPr>
        <p:txBody>
          <a:bodyPr>
            <a:prstTxWarp prst="textNoShape">
              <a:avLst/>
            </a:prstTxWarp>
            <a:spAutoFit/>
          </a:bodyPr>
          <a:lstStyle/>
          <a:p>
            <a:r>
              <a:rPr lang="en-US" sz="2200" b="0" i="1">
                <a:solidFill>
                  <a:srgbClr val="000000"/>
                </a:solidFill>
              </a:rPr>
              <a:t>receiver</a:t>
            </a:r>
            <a:r>
              <a:rPr lang="en-US" sz="2200">
                <a:solidFill>
                  <a:srgbClr val="000000"/>
                </a:solidFill>
                <a:latin typeface="Courier New" charset="0"/>
              </a:rPr>
              <a:t>.</a:t>
            </a:r>
            <a:r>
              <a:rPr lang="en-US" sz="2200" b="0" i="1">
                <a:solidFill>
                  <a:srgbClr val="000000"/>
                </a:solidFill>
              </a:rPr>
              <a:t>name</a:t>
            </a:r>
            <a:r>
              <a:rPr lang="en-US" sz="2200">
                <a:solidFill>
                  <a:srgbClr val="000000"/>
                </a:solidFill>
                <a:latin typeface="Courier New" charset="0"/>
              </a:rPr>
              <a:t>(</a:t>
            </a:r>
            <a:r>
              <a:rPr lang="en-US" sz="2200" b="0" i="1">
                <a:solidFill>
                  <a:srgbClr val="000000"/>
                </a:solidFill>
              </a:rPr>
              <a:t>arguments</a:t>
            </a:r>
            <a:r>
              <a:rPr lang="en-US" sz="2200">
                <a:solidFill>
                  <a:srgbClr val="000000"/>
                </a:solidFill>
                <a:latin typeface="Courier New" charset="0"/>
              </a:rPr>
              <a:t>);</a:t>
            </a:r>
          </a:p>
        </p:txBody>
      </p:sp>
      <p:grpSp>
        <p:nvGrpSpPr>
          <p:cNvPr id="2" name="Group 15"/>
          <p:cNvGrpSpPr>
            <a:grpSpLocks/>
          </p:cNvGrpSpPr>
          <p:nvPr/>
        </p:nvGrpSpPr>
        <p:grpSpPr bwMode="auto">
          <a:xfrm>
            <a:off x="482600" y="3489325"/>
            <a:ext cx="8131175" cy="1235075"/>
            <a:chOff x="304" y="2198"/>
            <a:chExt cx="5122" cy="778"/>
          </a:xfrm>
        </p:grpSpPr>
        <p:sp>
          <p:nvSpPr>
            <p:cNvPr id="567300" name="Rectangle 4"/>
            <p:cNvSpPr>
              <a:spLocks noChangeArrowheads="1"/>
            </p:cNvSpPr>
            <p:nvPr/>
          </p:nvSpPr>
          <p:spPr bwMode="auto">
            <a:xfrm>
              <a:off x="304" y="2198"/>
              <a:ext cx="5122" cy="442"/>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a:solidFill>
                    <a:srgbClr val="000000"/>
                  </a:solidFill>
                </a:rPr>
                <a:t>For example, if you want to determine the length of a string </a:t>
              </a:r>
              <a:r>
                <a:rPr lang="en-US" sz="2200" dirty="0" err="1">
                  <a:solidFill>
                    <a:srgbClr val="000000"/>
                  </a:solidFill>
                  <a:latin typeface="Courier New" charset="0"/>
                </a:rPr>
                <a:t>s</a:t>
              </a:r>
              <a:r>
                <a:rPr lang="en-US" sz="2400" b="0" dirty="0">
                  <a:solidFill>
                    <a:srgbClr val="000000"/>
                  </a:solidFill>
                </a:rPr>
                <a:t>, you</a:t>
              </a:r>
              <a:r>
                <a:rPr lang="en-US" sz="2400" b="0" dirty="0" smtClean="0">
                  <a:solidFill>
                    <a:srgbClr val="000000"/>
                  </a:solidFill>
                </a:rPr>
                <a:t> need to use </a:t>
              </a:r>
              <a:r>
                <a:rPr lang="en-US" sz="2400" b="0" dirty="0">
                  <a:solidFill>
                    <a:srgbClr val="000000"/>
                  </a:solidFill>
                </a:rPr>
                <a:t>the assignment statement  </a:t>
              </a:r>
            </a:p>
          </p:txBody>
        </p:sp>
        <p:sp>
          <p:nvSpPr>
            <p:cNvPr id="567301" name="Text Box 5"/>
            <p:cNvSpPr txBox="1">
              <a:spLocks noChangeArrowheads="1"/>
            </p:cNvSpPr>
            <p:nvPr/>
          </p:nvSpPr>
          <p:spPr bwMode="auto">
            <a:xfrm>
              <a:off x="912" y="2726"/>
              <a:ext cx="4320"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int len = s.length();</a:t>
              </a:r>
              <a:endParaRPr lang="en-US" sz="2000" b="0">
                <a:solidFill>
                  <a:srgbClr val="000000"/>
                </a:solidFill>
              </a:endParaRPr>
            </a:p>
          </p:txBody>
        </p:sp>
      </p:grpSp>
      <p:sp>
        <p:nvSpPr>
          <p:cNvPr id="567310" name="Rectangle 14"/>
          <p:cNvSpPr>
            <a:spLocks noChangeArrowheads="1"/>
          </p:cNvSpPr>
          <p:nvPr/>
        </p:nvSpPr>
        <p:spPr bwMode="auto">
          <a:xfrm>
            <a:off x="482600" y="4940905"/>
            <a:ext cx="8131175" cy="1476375"/>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a:solidFill>
                  <a:srgbClr val="000000"/>
                </a:solidFill>
              </a:rPr>
              <a:t>Unlike</a:t>
            </a:r>
            <a:r>
              <a:rPr lang="en-US" sz="2400" b="0" dirty="0" smtClean="0">
                <a:solidFill>
                  <a:srgbClr val="000000"/>
                </a:solidFill>
              </a:rPr>
              <a:t> most languages, </a:t>
            </a:r>
            <a:r>
              <a:rPr lang="en-US" sz="2400" b="0" dirty="0">
                <a:solidFill>
                  <a:srgbClr val="000000"/>
                </a:solidFill>
              </a:rPr>
              <a:t>C++ allows classes to redefine the meanings of the standard operators.  As a result, several string operations, such as </a:t>
            </a:r>
            <a:r>
              <a:rPr lang="en-US" sz="2200" dirty="0">
                <a:solidFill>
                  <a:srgbClr val="000000"/>
                </a:solidFill>
                <a:latin typeface="Courier New" charset="0"/>
              </a:rPr>
              <a:t>+</a:t>
            </a:r>
            <a:r>
              <a:rPr lang="en-US" sz="2400" b="0" dirty="0">
                <a:solidFill>
                  <a:srgbClr val="000000"/>
                </a:solidFill>
              </a:rPr>
              <a:t> for concatenation, are implemented as operators.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673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7310" grpId="0" build="p" bldLvl="2"/>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59106"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Common Methods in the </a:t>
            </a:r>
            <a:r>
              <a:rPr lang="en-US" sz="3800" b="1" dirty="0">
                <a:solidFill>
                  <a:srgbClr val="FF0000"/>
                </a:solidFill>
                <a:latin typeface="Courier New" charset="0"/>
              </a:rPr>
              <a:t>string</a:t>
            </a:r>
            <a:r>
              <a:rPr lang="en-US" sz="4000" dirty="0">
                <a:solidFill>
                  <a:srgbClr val="FF0000"/>
                </a:solidFill>
              </a:rPr>
              <a:t> Class</a:t>
            </a:r>
            <a:endParaRPr lang="en-US" dirty="0">
              <a:solidFill>
                <a:srgbClr val="FF0000"/>
              </a:solidFill>
            </a:endParaRPr>
          </a:p>
        </p:txBody>
      </p:sp>
      <p:grpSp>
        <p:nvGrpSpPr>
          <p:cNvPr id="2" name="Group 3"/>
          <p:cNvGrpSpPr>
            <a:grpSpLocks/>
          </p:cNvGrpSpPr>
          <p:nvPr/>
        </p:nvGrpSpPr>
        <p:grpSpPr bwMode="auto">
          <a:xfrm>
            <a:off x="495300" y="1244600"/>
            <a:ext cx="8153400" cy="661988"/>
            <a:chOff x="288" y="1103"/>
            <a:chExt cx="5136" cy="417"/>
          </a:xfrm>
        </p:grpSpPr>
        <p:sp>
          <p:nvSpPr>
            <p:cNvPr id="559108" name="Rectangle 4"/>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59109" name="Text Box 5"/>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str.length()</a:t>
              </a:r>
            </a:p>
          </p:txBody>
        </p:sp>
        <p:sp>
          <p:nvSpPr>
            <p:cNvPr id="559110" name="Text Box 6"/>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number of characters in the string </a:t>
              </a:r>
              <a:r>
                <a:rPr lang="en-US" sz="1600">
                  <a:solidFill>
                    <a:srgbClr val="000000"/>
                  </a:solidFill>
                  <a:latin typeface="Courier New" charset="0"/>
                </a:rPr>
                <a:t>str</a:t>
              </a:r>
              <a:r>
                <a:rPr lang="en-US" sz="1800" b="0">
                  <a:solidFill>
                    <a:srgbClr val="000000"/>
                  </a:solidFill>
                </a:rPr>
                <a:t>.</a:t>
              </a:r>
            </a:p>
          </p:txBody>
        </p:sp>
      </p:grpSp>
      <p:grpSp>
        <p:nvGrpSpPr>
          <p:cNvPr id="3" name="Group 7"/>
          <p:cNvGrpSpPr>
            <a:grpSpLocks/>
          </p:cNvGrpSpPr>
          <p:nvPr/>
        </p:nvGrpSpPr>
        <p:grpSpPr bwMode="auto">
          <a:xfrm>
            <a:off x="495300" y="1892300"/>
            <a:ext cx="8153400" cy="674688"/>
            <a:chOff x="288" y="1511"/>
            <a:chExt cx="5136" cy="425"/>
          </a:xfrm>
        </p:grpSpPr>
        <p:sp>
          <p:nvSpPr>
            <p:cNvPr id="559112" name="Rectangle 8"/>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59113" name="Text Box 9"/>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str.at(index)</a:t>
              </a:r>
            </a:p>
          </p:txBody>
        </p:sp>
        <p:sp>
          <p:nvSpPr>
            <p:cNvPr id="559114" name="Text Box 10"/>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character at position </a:t>
              </a:r>
              <a:r>
                <a:rPr lang="en-US" sz="1600">
                  <a:solidFill>
                    <a:srgbClr val="000000"/>
                  </a:solidFill>
                  <a:latin typeface="Courier New" charset="0"/>
                </a:rPr>
                <a:t>index</a:t>
              </a:r>
              <a:r>
                <a:rPr lang="en-US" sz="1800" b="0">
                  <a:solidFill>
                    <a:srgbClr val="000000"/>
                  </a:solidFill>
                </a:rPr>
                <a:t>; most clients use </a:t>
              </a:r>
              <a:r>
                <a:rPr lang="en-US" sz="1600">
                  <a:solidFill>
                    <a:srgbClr val="000000"/>
                  </a:solidFill>
                  <a:latin typeface="Courier New" charset="0"/>
                </a:rPr>
                <a:t>str[index]</a:t>
              </a:r>
              <a:r>
                <a:rPr lang="en-US" sz="1800" b="0">
                  <a:solidFill>
                    <a:srgbClr val="000000"/>
                  </a:solidFill>
                </a:rPr>
                <a:t> instead.  </a:t>
              </a:r>
            </a:p>
          </p:txBody>
        </p:sp>
      </p:grpSp>
      <p:grpSp>
        <p:nvGrpSpPr>
          <p:cNvPr id="4" name="Group 11"/>
          <p:cNvGrpSpPr>
            <a:grpSpLocks/>
          </p:cNvGrpSpPr>
          <p:nvPr/>
        </p:nvGrpSpPr>
        <p:grpSpPr bwMode="auto">
          <a:xfrm>
            <a:off x="495300" y="2552700"/>
            <a:ext cx="8153400" cy="674688"/>
            <a:chOff x="288" y="1927"/>
            <a:chExt cx="5136" cy="425"/>
          </a:xfrm>
        </p:grpSpPr>
        <p:sp>
          <p:nvSpPr>
            <p:cNvPr id="559116" name="Rectangle 12"/>
            <p:cNvSpPr>
              <a:spLocks noChangeArrowheads="1"/>
            </p:cNvSpPr>
            <p:nvPr/>
          </p:nvSpPr>
          <p:spPr bwMode="auto">
            <a:xfrm>
              <a:off x="288" y="1935"/>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59117" name="Text Box 13"/>
            <p:cNvSpPr txBox="1">
              <a:spLocks noChangeArrowheads="1"/>
            </p:cNvSpPr>
            <p:nvPr/>
          </p:nvSpPr>
          <p:spPr bwMode="auto">
            <a:xfrm>
              <a:off x="384" y="1927"/>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str.substr(pos, len)</a:t>
              </a:r>
            </a:p>
          </p:txBody>
        </p:sp>
        <p:sp>
          <p:nvSpPr>
            <p:cNvPr id="559118" name="Text Box 14"/>
            <p:cNvSpPr txBox="1">
              <a:spLocks noChangeArrowheads="1"/>
            </p:cNvSpPr>
            <p:nvPr/>
          </p:nvSpPr>
          <p:spPr bwMode="auto">
            <a:xfrm>
              <a:off x="576" y="2112"/>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substring of </a:t>
              </a:r>
              <a:r>
                <a:rPr lang="en-US" sz="1600">
                  <a:solidFill>
                    <a:srgbClr val="000000"/>
                  </a:solidFill>
                  <a:latin typeface="Courier New" charset="0"/>
                </a:rPr>
                <a:t>str</a:t>
              </a:r>
              <a:r>
                <a:rPr lang="en-US" sz="1800" b="0">
                  <a:solidFill>
                    <a:srgbClr val="000000"/>
                  </a:solidFill>
                </a:rPr>
                <a:t> starting at </a:t>
              </a:r>
              <a:r>
                <a:rPr lang="en-US" sz="1600">
                  <a:solidFill>
                    <a:srgbClr val="000000"/>
                  </a:solidFill>
                  <a:latin typeface="Courier New" charset="0"/>
                </a:rPr>
                <a:t>pos</a:t>
              </a:r>
              <a:r>
                <a:rPr lang="en-US" sz="1800" b="0">
                  <a:solidFill>
                    <a:srgbClr val="000000"/>
                  </a:solidFill>
                </a:rPr>
                <a:t> and continuing for </a:t>
              </a:r>
              <a:r>
                <a:rPr lang="en-US" sz="1600">
                  <a:solidFill>
                    <a:srgbClr val="000000"/>
                  </a:solidFill>
                  <a:latin typeface="Courier New" charset="0"/>
                </a:rPr>
                <a:t>len</a:t>
              </a:r>
              <a:r>
                <a:rPr lang="en-US" sz="1800" b="0">
                  <a:solidFill>
                    <a:srgbClr val="000000"/>
                  </a:solidFill>
                </a:rPr>
                <a:t> characters.</a:t>
              </a:r>
            </a:p>
          </p:txBody>
        </p:sp>
      </p:grpSp>
      <p:grpSp>
        <p:nvGrpSpPr>
          <p:cNvPr id="5" name="Group 15"/>
          <p:cNvGrpSpPr>
            <a:grpSpLocks/>
          </p:cNvGrpSpPr>
          <p:nvPr/>
        </p:nvGrpSpPr>
        <p:grpSpPr bwMode="auto">
          <a:xfrm>
            <a:off x="495300" y="3225800"/>
            <a:ext cx="8153400" cy="661988"/>
            <a:chOff x="288" y="1103"/>
            <a:chExt cx="5136" cy="417"/>
          </a:xfrm>
        </p:grpSpPr>
        <p:sp>
          <p:nvSpPr>
            <p:cNvPr id="559120" name="Rectangle 16"/>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59121" name="Text Box 17"/>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str.find(ch, pos)</a:t>
              </a:r>
            </a:p>
          </p:txBody>
        </p:sp>
        <p:sp>
          <p:nvSpPr>
            <p:cNvPr id="559122" name="Text Box 18"/>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first index ≥ </a:t>
              </a:r>
              <a:r>
                <a:rPr lang="en-US" sz="1600">
                  <a:solidFill>
                    <a:srgbClr val="000000"/>
                  </a:solidFill>
                  <a:latin typeface="Courier New" charset="0"/>
                </a:rPr>
                <a:t>pos</a:t>
              </a:r>
              <a:r>
                <a:rPr lang="en-US" sz="1800" b="0">
                  <a:solidFill>
                    <a:srgbClr val="000000"/>
                  </a:solidFill>
                </a:rPr>
                <a:t> containing </a:t>
              </a:r>
              <a:r>
                <a:rPr lang="en-US" sz="1600">
                  <a:solidFill>
                    <a:srgbClr val="000000"/>
                  </a:solidFill>
                  <a:latin typeface="Courier New" charset="0"/>
                </a:rPr>
                <a:t>ch</a:t>
              </a:r>
              <a:r>
                <a:rPr lang="en-US" sz="1800" b="0">
                  <a:solidFill>
                    <a:srgbClr val="000000"/>
                  </a:solidFill>
                </a:rPr>
                <a:t>, or </a:t>
              </a:r>
              <a:r>
                <a:rPr lang="en-US" sz="1600">
                  <a:solidFill>
                    <a:srgbClr val="000000"/>
                  </a:solidFill>
                  <a:latin typeface="Courier New" charset="0"/>
                </a:rPr>
                <a:t>string::npos</a:t>
              </a:r>
              <a:r>
                <a:rPr lang="en-US" sz="1800" b="0">
                  <a:solidFill>
                    <a:srgbClr val="000000"/>
                  </a:solidFill>
                </a:rPr>
                <a:t> if not found.</a:t>
              </a:r>
            </a:p>
          </p:txBody>
        </p:sp>
      </p:grpSp>
      <p:grpSp>
        <p:nvGrpSpPr>
          <p:cNvPr id="6" name="Group 19"/>
          <p:cNvGrpSpPr>
            <a:grpSpLocks/>
          </p:cNvGrpSpPr>
          <p:nvPr/>
        </p:nvGrpSpPr>
        <p:grpSpPr bwMode="auto">
          <a:xfrm>
            <a:off x="495300" y="3873500"/>
            <a:ext cx="8153400" cy="674688"/>
            <a:chOff x="288" y="1511"/>
            <a:chExt cx="5136" cy="425"/>
          </a:xfrm>
        </p:grpSpPr>
        <p:sp>
          <p:nvSpPr>
            <p:cNvPr id="559124" name="Rectangle 20"/>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59125" name="Text Box 21"/>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str.find(text, pos)</a:t>
              </a:r>
            </a:p>
          </p:txBody>
        </p:sp>
        <p:sp>
          <p:nvSpPr>
            <p:cNvPr id="559126" name="Text Box 22"/>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Similar to the previous method, but with a string instead of a character.</a:t>
              </a: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65250"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Operators on the </a:t>
            </a:r>
            <a:r>
              <a:rPr lang="en-US" sz="3800" b="1" dirty="0">
                <a:solidFill>
                  <a:srgbClr val="FF0000"/>
                </a:solidFill>
                <a:latin typeface="Courier New" charset="0"/>
              </a:rPr>
              <a:t>string</a:t>
            </a:r>
            <a:r>
              <a:rPr lang="en-US" sz="4000" dirty="0">
                <a:solidFill>
                  <a:srgbClr val="FF0000"/>
                </a:solidFill>
              </a:rPr>
              <a:t> Class</a:t>
            </a:r>
            <a:endParaRPr lang="en-US" dirty="0">
              <a:solidFill>
                <a:srgbClr val="FF0000"/>
              </a:solidFill>
            </a:endParaRPr>
          </a:p>
        </p:txBody>
      </p:sp>
      <p:grpSp>
        <p:nvGrpSpPr>
          <p:cNvPr id="2" name="Group 3"/>
          <p:cNvGrpSpPr>
            <a:grpSpLocks/>
          </p:cNvGrpSpPr>
          <p:nvPr/>
        </p:nvGrpSpPr>
        <p:grpSpPr bwMode="auto">
          <a:xfrm>
            <a:off x="495300" y="1244600"/>
            <a:ext cx="8153400" cy="661988"/>
            <a:chOff x="288" y="1103"/>
            <a:chExt cx="5136" cy="417"/>
          </a:xfrm>
        </p:grpSpPr>
        <p:sp>
          <p:nvSpPr>
            <p:cNvPr id="565252" name="Rectangle 4"/>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65253" name="Text Box 5"/>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str[i]</a:t>
              </a:r>
            </a:p>
          </p:txBody>
        </p:sp>
        <p:sp>
          <p:nvSpPr>
            <p:cNvPr id="565254" name="Text Box 6"/>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Returns the </a:t>
              </a:r>
              <a:r>
                <a:rPr lang="en-US" sz="1600" dirty="0" err="1">
                  <a:solidFill>
                    <a:srgbClr val="000000"/>
                  </a:solidFill>
                  <a:latin typeface="Courier New" charset="0"/>
                </a:rPr>
                <a:t>i</a:t>
              </a:r>
              <a:r>
                <a:rPr lang="en-US" sz="1800" b="0" baseline="30000" dirty="0" err="1">
                  <a:solidFill>
                    <a:srgbClr val="000000"/>
                  </a:solidFill>
                </a:rPr>
                <a:t>th</a:t>
              </a:r>
              <a:r>
                <a:rPr lang="en-US" sz="1800" b="0" dirty="0">
                  <a:solidFill>
                    <a:srgbClr val="000000"/>
                  </a:solidFill>
                </a:rPr>
                <a:t> character of </a:t>
              </a:r>
              <a:r>
                <a:rPr lang="en-US" sz="1600" dirty="0">
                  <a:solidFill>
                    <a:srgbClr val="000000"/>
                  </a:solidFill>
                  <a:latin typeface="Courier New" charset="0"/>
                </a:rPr>
                <a:t>str</a:t>
              </a:r>
              <a:r>
                <a:rPr lang="en-US" sz="1800" b="0" dirty="0">
                  <a:solidFill>
                    <a:srgbClr val="000000"/>
                  </a:solidFill>
                </a:rPr>
                <a:t>.  Assigning to </a:t>
              </a:r>
              <a:r>
                <a:rPr lang="en-US" sz="1600" dirty="0" err="1">
                  <a:solidFill>
                    <a:srgbClr val="000000"/>
                  </a:solidFill>
                  <a:latin typeface="Courier New" charset="0"/>
                </a:rPr>
                <a:t>str[i</a:t>
              </a:r>
              <a:r>
                <a:rPr lang="en-US" sz="1600" dirty="0">
                  <a:solidFill>
                    <a:srgbClr val="000000"/>
                  </a:solidFill>
                  <a:latin typeface="Courier New" charset="0"/>
                </a:rPr>
                <a:t>]</a:t>
              </a:r>
              <a:r>
                <a:rPr lang="en-US" sz="1800" b="0" dirty="0">
                  <a:solidFill>
                    <a:srgbClr val="000000"/>
                  </a:solidFill>
                </a:rPr>
                <a:t> changes that character.</a:t>
              </a:r>
            </a:p>
          </p:txBody>
        </p:sp>
      </p:grpSp>
      <p:grpSp>
        <p:nvGrpSpPr>
          <p:cNvPr id="3" name="Group 7"/>
          <p:cNvGrpSpPr>
            <a:grpSpLocks/>
          </p:cNvGrpSpPr>
          <p:nvPr/>
        </p:nvGrpSpPr>
        <p:grpSpPr bwMode="auto">
          <a:xfrm>
            <a:off x="495300" y="1892300"/>
            <a:ext cx="8153400" cy="674688"/>
            <a:chOff x="288" y="1511"/>
            <a:chExt cx="5136" cy="425"/>
          </a:xfrm>
        </p:grpSpPr>
        <p:sp>
          <p:nvSpPr>
            <p:cNvPr id="565256" name="Rectangle 8"/>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65257" name="Text Box 9"/>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s1 + s2</a:t>
              </a:r>
            </a:p>
          </p:txBody>
        </p:sp>
        <p:sp>
          <p:nvSpPr>
            <p:cNvPr id="565258" name="Text Box 10"/>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a new string consisting of </a:t>
              </a:r>
              <a:r>
                <a:rPr lang="en-US" sz="1600">
                  <a:solidFill>
                    <a:srgbClr val="000000"/>
                  </a:solidFill>
                  <a:latin typeface="Courier New" charset="0"/>
                </a:rPr>
                <a:t>s1</a:t>
              </a:r>
              <a:r>
                <a:rPr lang="en-US" sz="1800" b="0">
                  <a:solidFill>
                    <a:srgbClr val="000000"/>
                  </a:solidFill>
                </a:rPr>
                <a:t> concatenated with </a:t>
              </a:r>
              <a:r>
                <a:rPr lang="en-US" sz="1600">
                  <a:solidFill>
                    <a:srgbClr val="000000"/>
                  </a:solidFill>
                  <a:latin typeface="Courier New" charset="0"/>
                </a:rPr>
                <a:t>s2</a:t>
              </a:r>
              <a:r>
                <a:rPr lang="en-US" sz="1800" b="0">
                  <a:solidFill>
                    <a:srgbClr val="000000"/>
                  </a:solidFill>
                </a:rPr>
                <a:t>.  </a:t>
              </a:r>
            </a:p>
          </p:txBody>
        </p:sp>
      </p:grpSp>
      <p:grpSp>
        <p:nvGrpSpPr>
          <p:cNvPr id="4" name="Group 11"/>
          <p:cNvGrpSpPr>
            <a:grpSpLocks/>
          </p:cNvGrpSpPr>
          <p:nvPr/>
        </p:nvGrpSpPr>
        <p:grpSpPr bwMode="auto">
          <a:xfrm>
            <a:off x="495300" y="2552700"/>
            <a:ext cx="8153400" cy="674688"/>
            <a:chOff x="288" y="1927"/>
            <a:chExt cx="5136" cy="425"/>
          </a:xfrm>
        </p:grpSpPr>
        <p:sp>
          <p:nvSpPr>
            <p:cNvPr id="565260" name="Rectangle 12"/>
            <p:cNvSpPr>
              <a:spLocks noChangeArrowheads="1"/>
            </p:cNvSpPr>
            <p:nvPr/>
          </p:nvSpPr>
          <p:spPr bwMode="auto">
            <a:xfrm>
              <a:off x="288" y="1935"/>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65261" name="Text Box 13"/>
            <p:cNvSpPr txBox="1">
              <a:spLocks noChangeArrowheads="1"/>
            </p:cNvSpPr>
            <p:nvPr/>
          </p:nvSpPr>
          <p:spPr bwMode="auto">
            <a:xfrm>
              <a:off x="384" y="1927"/>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s1 = s2;</a:t>
              </a:r>
            </a:p>
          </p:txBody>
        </p:sp>
        <p:sp>
          <p:nvSpPr>
            <p:cNvPr id="565262" name="Text Box 14"/>
            <p:cNvSpPr txBox="1">
              <a:spLocks noChangeArrowheads="1"/>
            </p:cNvSpPr>
            <p:nvPr/>
          </p:nvSpPr>
          <p:spPr bwMode="auto">
            <a:xfrm>
              <a:off x="576" y="2112"/>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Copies the character string </a:t>
              </a:r>
              <a:r>
                <a:rPr lang="en-US" sz="1600">
                  <a:solidFill>
                    <a:srgbClr val="000000"/>
                  </a:solidFill>
                  <a:latin typeface="Courier New" charset="0"/>
                </a:rPr>
                <a:t>s2</a:t>
              </a:r>
              <a:r>
                <a:rPr lang="en-US" sz="1800" b="0">
                  <a:solidFill>
                    <a:srgbClr val="000000"/>
                  </a:solidFill>
                </a:rPr>
                <a:t> into </a:t>
              </a:r>
              <a:r>
                <a:rPr lang="en-US" sz="1600">
                  <a:solidFill>
                    <a:srgbClr val="000000"/>
                  </a:solidFill>
                  <a:latin typeface="Courier New" charset="0"/>
                </a:rPr>
                <a:t>s1</a:t>
              </a:r>
              <a:r>
                <a:rPr lang="en-US" sz="1800" b="0">
                  <a:solidFill>
                    <a:srgbClr val="000000"/>
                  </a:solidFill>
                </a:rPr>
                <a:t>. </a:t>
              </a:r>
            </a:p>
          </p:txBody>
        </p:sp>
      </p:grpSp>
      <p:grpSp>
        <p:nvGrpSpPr>
          <p:cNvPr id="5" name="Group 15"/>
          <p:cNvGrpSpPr>
            <a:grpSpLocks/>
          </p:cNvGrpSpPr>
          <p:nvPr/>
        </p:nvGrpSpPr>
        <p:grpSpPr bwMode="auto">
          <a:xfrm>
            <a:off x="495300" y="3225800"/>
            <a:ext cx="8153400" cy="661988"/>
            <a:chOff x="288" y="1103"/>
            <a:chExt cx="5136" cy="417"/>
          </a:xfrm>
        </p:grpSpPr>
        <p:sp>
          <p:nvSpPr>
            <p:cNvPr id="565264" name="Rectangle 16"/>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65265" name="Text Box 17"/>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s1 += s2;</a:t>
              </a:r>
            </a:p>
          </p:txBody>
        </p:sp>
        <p:sp>
          <p:nvSpPr>
            <p:cNvPr id="565266" name="Text Box 18"/>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Appends </a:t>
              </a:r>
              <a:r>
                <a:rPr lang="en-US" sz="1600">
                  <a:solidFill>
                    <a:srgbClr val="000000"/>
                  </a:solidFill>
                  <a:latin typeface="Courier New" charset="0"/>
                </a:rPr>
                <a:t>s2</a:t>
              </a:r>
              <a:r>
                <a:rPr lang="en-US" sz="1800" b="0">
                  <a:solidFill>
                    <a:srgbClr val="000000"/>
                  </a:solidFill>
                </a:rPr>
                <a:t> to the end of </a:t>
              </a:r>
              <a:r>
                <a:rPr lang="en-US" sz="1600">
                  <a:solidFill>
                    <a:srgbClr val="000000"/>
                  </a:solidFill>
                  <a:latin typeface="Courier New" charset="0"/>
                </a:rPr>
                <a:t>s1</a:t>
              </a:r>
              <a:r>
                <a:rPr lang="en-US" sz="1800" b="0">
                  <a:solidFill>
                    <a:srgbClr val="000000"/>
                  </a:solidFill>
                </a:rPr>
                <a:t>. </a:t>
              </a:r>
            </a:p>
          </p:txBody>
        </p:sp>
      </p:grpSp>
      <p:grpSp>
        <p:nvGrpSpPr>
          <p:cNvPr id="6" name="Group 19"/>
          <p:cNvGrpSpPr>
            <a:grpSpLocks/>
          </p:cNvGrpSpPr>
          <p:nvPr/>
        </p:nvGrpSpPr>
        <p:grpSpPr bwMode="auto">
          <a:xfrm>
            <a:off x="495300" y="3873500"/>
            <a:ext cx="8153400" cy="674688"/>
            <a:chOff x="288" y="1511"/>
            <a:chExt cx="5136" cy="425"/>
          </a:xfrm>
        </p:grpSpPr>
        <p:sp>
          <p:nvSpPr>
            <p:cNvPr id="565268" name="Rectangle 20"/>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65269" name="Text Box 21"/>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s1 == s2  </a:t>
              </a:r>
              <a:r>
                <a:rPr lang="en-US" sz="2000" b="0">
                  <a:solidFill>
                    <a:srgbClr val="000000"/>
                  </a:solidFill>
                </a:rPr>
                <a:t>(and similarly for </a:t>
              </a:r>
              <a:r>
                <a:rPr lang="en-US" sz="2000">
                  <a:solidFill>
                    <a:srgbClr val="000000"/>
                  </a:solidFill>
                  <a:latin typeface="Courier New" charset="0"/>
                </a:rPr>
                <a:t>&lt;</a:t>
              </a:r>
              <a:r>
                <a:rPr lang="en-US" sz="2000" b="0">
                  <a:solidFill>
                    <a:srgbClr val="000000"/>
                  </a:solidFill>
                </a:rPr>
                <a:t>,</a:t>
              </a:r>
              <a:r>
                <a:rPr lang="en-US" sz="2000" b="0">
                  <a:solidFill>
                    <a:srgbClr val="000000"/>
                  </a:solidFill>
                  <a:latin typeface="Courier New" charset="0"/>
                </a:rPr>
                <a:t> </a:t>
              </a:r>
              <a:r>
                <a:rPr lang="en-US" sz="2000">
                  <a:solidFill>
                    <a:srgbClr val="000000"/>
                  </a:solidFill>
                  <a:latin typeface="Courier New" charset="0"/>
                </a:rPr>
                <a:t>&lt;=</a:t>
              </a:r>
              <a:r>
                <a:rPr lang="en-US" sz="2000" b="0">
                  <a:solidFill>
                    <a:srgbClr val="000000"/>
                  </a:solidFill>
                </a:rPr>
                <a:t>,</a:t>
              </a:r>
              <a:r>
                <a:rPr lang="en-US" sz="2000" b="0">
                  <a:solidFill>
                    <a:srgbClr val="000000"/>
                  </a:solidFill>
                  <a:latin typeface="Courier New" charset="0"/>
                </a:rPr>
                <a:t> </a:t>
              </a:r>
              <a:r>
                <a:rPr lang="en-US" sz="2000">
                  <a:solidFill>
                    <a:srgbClr val="000000"/>
                  </a:solidFill>
                  <a:latin typeface="Courier New" charset="0"/>
                </a:rPr>
                <a:t>&gt;</a:t>
              </a:r>
              <a:r>
                <a:rPr lang="en-US" sz="2000" b="0">
                  <a:solidFill>
                    <a:srgbClr val="000000"/>
                  </a:solidFill>
                </a:rPr>
                <a:t>,</a:t>
              </a:r>
              <a:r>
                <a:rPr lang="en-US" sz="2000" b="0">
                  <a:solidFill>
                    <a:srgbClr val="000000"/>
                  </a:solidFill>
                  <a:latin typeface="Courier New" charset="0"/>
                </a:rPr>
                <a:t> </a:t>
              </a:r>
              <a:r>
                <a:rPr lang="en-US" sz="2000">
                  <a:solidFill>
                    <a:srgbClr val="000000"/>
                  </a:solidFill>
                  <a:latin typeface="Courier New" charset="0"/>
                </a:rPr>
                <a:t>&gt;=</a:t>
              </a:r>
              <a:r>
                <a:rPr lang="en-US" sz="2000" b="0">
                  <a:solidFill>
                    <a:srgbClr val="000000"/>
                  </a:solidFill>
                </a:rPr>
                <a:t>, and </a:t>
              </a:r>
              <a:r>
                <a:rPr lang="en-US" sz="2000">
                  <a:solidFill>
                    <a:srgbClr val="000000"/>
                  </a:solidFill>
                  <a:latin typeface="Courier New" charset="0"/>
                </a:rPr>
                <a:t>!=</a:t>
              </a:r>
              <a:r>
                <a:rPr lang="en-US" sz="2000" b="0">
                  <a:solidFill>
                    <a:srgbClr val="000000"/>
                  </a:solidFill>
                </a:rPr>
                <a:t>)</a:t>
              </a:r>
            </a:p>
          </p:txBody>
        </p:sp>
        <p:sp>
          <p:nvSpPr>
            <p:cNvPr id="565270" name="Text Box 22"/>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Compares to strings lexicographically.</a:t>
              </a: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0" y="76200"/>
            <a:ext cx="9144000" cy="1143000"/>
          </a:xfrm>
          <a:noFill/>
        </p:spPr>
        <p:txBody>
          <a:bodyPr/>
          <a:lstStyle/>
          <a:p>
            <a:r>
              <a:rPr lang="en-US" sz="4000">
                <a:solidFill>
                  <a:srgbClr val="FF0000"/>
                </a:solidFill>
              </a:rPr>
              <a:t>Characters</a:t>
            </a:r>
            <a:endParaRPr lang="en-US">
              <a:solidFill>
                <a:schemeClr val="tx1"/>
              </a:solidFill>
            </a:endParaRPr>
          </a:p>
        </p:txBody>
      </p:sp>
      <p:sp>
        <p:nvSpPr>
          <p:cNvPr id="28675" name="Rectangle 3"/>
          <p:cNvSpPr>
            <a:spLocks noChangeArrowheads="1"/>
          </p:cNvSpPr>
          <p:nvPr/>
        </p:nvSpPr>
        <p:spPr bwMode="auto">
          <a:xfrm>
            <a:off x="482600" y="1155700"/>
            <a:ext cx="8128000" cy="1435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Both C and C++ use ASCII (</a:t>
            </a:r>
            <a:r>
              <a:rPr lang="en-US" sz="2400" b="0" i="1" dirty="0" smtClean="0">
                <a:solidFill>
                  <a:srgbClr val="000000"/>
                </a:solidFill>
              </a:rPr>
              <a:t>American Standard Code for Information Interchange</a:t>
            </a:r>
            <a:r>
              <a:rPr lang="en-US" sz="2400" b="0" dirty="0" smtClean="0">
                <a:solidFill>
                  <a:srgbClr val="000000"/>
                </a:solidFill>
              </a:rPr>
              <a:t>) as their encoding for character representation.  The data type </a:t>
            </a:r>
            <a:r>
              <a:rPr lang="en-US" sz="2000" dirty="0" smtClean="0">
                <a:solidFill>
                  <a:srgbClr val="000000"/>
                </a:solidFill>
                <a:latin typeface="Courier New"/>
                <a:cs typeface="Courier New"/>
              </a:rPr>
              <a:t>char</a:t>
            </a:r>
            <a:r>
              <a:rPr lang="en-US" sz="2400" b="0" dirty="0" smtClean="0">
                <a:solidFill>
                  <a:srgbClr val="000000"/>
                </a:solidFill>
              </a:rPr>
              <a:t> therefore fits in a single eight-bit byte.</a:t>
            </a:r>
            <a:endParaRPr lang="en-US" sz="2400" b="0" dirty="0">
              <a:solidFill>
                <a:srgbClr val="000000"/>
              </a:solidFill>
            </a:endParaRPr>
          </a:p>
        </p:txBody>
      </p:sp>
      <p:sp>
        <p:nvSpPr>
          <p:cNvPr id="802822" name="Rectangle 6"/>
          <p:cNvSpPr>
            <a:spLocks noChangeArrowheads="1"/>
          </p:cNvSpPr>
          <p:nvPr/>
        </p:nvSpPr>
        <p:spPr bwMode="auto">
          <a:xfrm>
            <a:off x="482600" y="2590800"/>
            <a:ext cx="8131175" cy="14224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With only 256 possible characters,</a:t>
            </a:r>
            <a:r>
              <a:rPr lang="en-US" sz="2400" b="0" dirty="0" smtClean="0">
                <a:solidFill>
                  <a:srgbClr val="000000"/>
                </a:solidFill>
              </a:rPr>
              <a:t> ASCII is inadequate </a:t>
            </a:r>
            <a:r>
              <a:rPr lang="en-US" sz="2400" b="0" dirty="0">
                <a:solidFill>
                  <a:srgbClr val="000000"/>
                </a:solidFill>
              </a:rPr>
              <a:t>to represent the many alphabets in use throughout the world.  </a:t>
            </a:r>
            <a:r>
              <a:rPr lang="en-US" sz="2400" b="0" dirty="0" smtClean="0">
                <a:solidFill>
                  <a:srgbClr val="000000"/>
                </a:solidFill>
              </a:rPr>
              <a:t>In most modern language, ASCII </a:t>
            </a:r>
            <a:r>
              <a:rPr lang="en-US" sz="2400" b="0" dirty="0">
                <a:solidFill>
                  <a:srgbClr val="000000"/>
                </a:solidFill>
              </a:rPr>
              <a:t>has</a:t>
            </a:r>
            <a:r>
              <a:rPr lang="en-US" sz="2400" b="0" dirty="0" smtClean="0">
                <a:solidFill>
                  <a:srgbClr val="000000"/>
                </a:solidFill>
              </a:rPr>
              <a:t> been </a:t>
            </a:r>
            <a:r>
              <a:rPr lang="en-US" sz="2400" b="0" dirty="0">
                <a:solidFill>
                  <a:srgbClr val="000000"/>
                </a:solidFill>
              </a:rPr>
              <a:t>superseded by Unicode, which</a:t>
            </a:r>
            <a:r>
              <a:rPr lang="en-US" sz="2400" b="0" dirty="0" smtClean="0">
                <a:solidFill>
                  <a:srgbClr val="000000"/>
                </a:solidFill>
              </a:rPr>
              <a:t> permits a </a:t>
            </a:r>
            <a:r>
              <a:rPr lang="en-US" sz="2400" b="0" dirty="0">
                <a:solidFill>
                  <a:srgbClr val="000000"/>
                </a:solidFill>
              </a:rPr>
              <a:t>much larger number of characters.</a:t>
            </a:r>
          </a:p>
        </p:txBody>
      </p:sp>
      <p:sp>
        <p:nvSpPr>
          <p:cNvPr id="7" name="Rectangle 6"/>
          <p:cNvSpPr>
            <a:spLocks noChangeArrowheads="1"/>
          </p:cNvSpPr>
          <p:nvPr/>
        </p:nvSpPr>
        <p:spPr bwMode="auto">
          <a:xfrm>
            <a:off x="482600" y="4064000"/>
            <a:ext cx="8131175" cy="14224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Even though the weaknesses in the ASCII encoding were clear at the time C++ was designed, changing the definition of </a:t>
            </a:r>
            <a:r>
              <a:rPr lang="en-US" sz="2000" dirty="0" smtClean="0">
                <a:solidFill>
                  <a:srgbClr val="000000"/>
                </a:solidFill>
                <a:latin typeface="Courier New"/>
                <a:cs typeface="Courier New"/>
              </a:rPr>
              <a:t>char</a:t>
            </a:r>
            <a:r>
              <a:rPr lang="en-US" sz="2400" b="0" dirty="0" smtClean="0">
                <a:solidFill>
                  <a:srgbClr val="000000"/>
                </a:solidFill>
              </a:rPr>
              <a:t> was impossible given the decision to keep C as a subset.</a:t>
            </a:r>
            <a:endParaRPr lang="en-US" sz="2400" b="0" dirty="0">
              <a:solidFill>
                <a:srgbClr val="000000"/>
              </a:solidFill>
            </a:endParaRPr>
          </a:p>
        </p:txBody>
      </p:sp>
      <p:sp>
        <p:nvSpPr>
          <p:cNvPr id="8" name="Rectangle 7"/>
          <p:cNvSpPr>
            <a:spLocks noChangeArrowheads="1"/>
          </p:cNvSpPr>
          <p:nvPr/>
        </p:nvSpPr>
        <p:spPr bwMode="auto">
          <a:xfrm>
            <a:off x="482600" y="5157410"/>
            <a:ext cx="8131175" cy="14224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The C++ libraries define the type </a:t>
            </a:r>
            <a:r>
              <a:rPr lang="en-US" sz="2000" dirty="0" err="1" smtClean="0">
                <a:solidFill>
                  <a:srgbClr val="000000"/>
                </a:solidFill>
                <a:latin typeface="Courier New"/>
                <a:cs typeface="Courier New"/>
              </a:rPr>
              <a:t>wchar_t</a:t>
            </a:r>
            <a:r>
              <a:rPr lang="en-US" sz="2400" b="0" dirty="0" smtClean="0">
                <a:solidFill>
                  <a:srgbClr val="000000"/>
                </a:solidFill>
                <a:latin typeface="Times New Roman"/>
                <a:cs typeface="Times New Roman"/>
              </a:rPr>
              <a:t> to represent “wide characters” that allow for a larger range.  The details of the </a:t>
            </a:r>
            <a:r>
              <a:rPr lang="en-US" sz="2000" dirty="0" err="1" smtClean="0">
                <a:solidFill>
                  <a:srgbClr val="000000"/>
                </a:solidFill>
                <a:latin typeface="Courier New"/>
                <a:cs typeface="Courier New"/>
              </a:rPr>
              <a:t>wchar_t</a:t>
            </a:r>
            <a:r>
              <a:rPr lang="en-US" sz="2400" b="0" dirty="0" smtClean="0">
                <a:solidFill>
                  <a:srgbClr val="000000"/>
                </a:solidFill>
                <a:latin typeface="Times New Roman"/>
                <a:cs typeface="Times New Roman"/>
              </a:rPr>
              <a:t> type are beyond the scope of this text.</a:t>
            </a:r>
            <a:endParaRPr lang="en-US" sz="2400" b="0" dirty="0">
              <a:solidFill>
                <a:srgbClr val="000000"/>
              </a:solidFill>
              <a:latin typeface="Times New Roman"/>
              <a:cs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028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2822" grpId="0" build="p" autoUpdateAnimBg="0"/>
      <p:bldP spid="7" grpId="0" build="p" autoUpdateAnimBg="0"/>
      <p:bldP spid="8" grpId="0" build="p" autoUpdateAnimBg="0"/>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0" y="76200"/>
            <a:ext cx="9144000" cy="1143000"/>
          </a:xfrm>
        </p:spPr>
        <p:txBody>
          <a:bodyPr/>
          <a:lstStyle/>
          <a:p>
            <a:r>
              <a:rPr lang="en-US" sz="4000" dirty="0" smtClean="0">
                <a:solidFill>
                  <a:srgbClr val="FF0000"/>
                </a:solidFill>
              </a:rPr>
              <a:t>Functions in </a:t>
            </a:r>
            <a:r>
              <a:rPr lang="en-US" sz="4000" dirty="0">
                <a:solidFill>
                  <a:srgbClr val="FF0000"/>
                </a:solidFill>
              </a:rPr>
              <a:t>the</a:t>
            </a:r>
            <a:r>
              <a:rPr lang="en-US" sz="4000" dirty="0" smtClean="0">
                <a:solidFill>
                  <a:srgbClr val="FF0000"/>
                </a:solidFill>
              </a:rPr>
              <a:t> </a:t>
            </a:r>
            <a:r>
              <a:rPr lang="en-US" sz="3600" b="1" dirty="0" smtClean="0">
                <a:solidFill>
                  <a:srgbClr val="FF0000"/>
                </a:solidFill>
                <a:latin typeface="Courier New" pitchFamily="1" charset="0"/>
              </a:rPr>
              <a:t>&lt;</a:t>
            </a:r>
            <a:r>
              <a:rPr lang="en-US" sz="3600" b="1" dirty="0" err="1" smtClean="0">
                <a:solidFill>
                  <a:srgbClr val="FF0000"/>
                </a:solidFill>
                <a:latin typeface="Courier New" pitchFamily="1" charset="0"/>
              </a:rPr>
              <a:t>cctype</a:t>
            </a:r>
            <a:r>
              <a:rPr lang="en-US" sz="3600" b="1" dirty="0" smtClean="0">
                <a:solidFill>
                  <a:srgbClr val="FF0000"/>
                </a:solidFill>
                <a:latin typeface="Courier New" pitchFamily="1" charset="0"/>
              </a:rPr>
              <a:t>&gt;</a:t>
            </a:r>
            <a:r>
              <a:rPr lang="en-US" sz="4000" dirty="0" smtClean="0">
                <a:solidFill>
                  <a:srgbClr val="FF0000"/>
                </a:solidFill>
              </a:rPr>
              <a:t> Interface</a:t>
            </a:r>
            <a:endParaRPr lang="en-US" dirty="0">
              <a:solidFill>
                <a:srgbClr val="FF0000"/>
              </a:solidFill>
            </a:endParaRPr>
          </a:p>
        </p:txBody>
      </p:sp>
      <p:grpSp>
        <p:nvGrpSpPr>
          <p:cNvPr id="2" name="Group 3"/>
          <p:cNvGrpSpPr>
            <a:grpSpLocks/>
          </p:cNvGrpSpPr>
          <p:nvPr/>
        </p:nvGrpSpPr>
        <p:grpSpPr bwMode="auto">
          <a:xfrm>
            <a:off x="495300" y="1244600"/>
            <a:ext cx="8153400" cy="661988"/>
            <a:chOff x="288" y="1103"/>
            <a:chExt cx="5136" cy="417"/>
          </a:xfrm>
        </p:grpSpPr>
        <p:sp>
          <p:nvSpPr>
            <p:cNvPr id="36896" name="Rectangle 4"/>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1600">
                <a:solidFill>
                  <a:srgbClr val="000000"/>
                </a:solidFill>
                <a:latin typeface="Courier New" pitchFamily="1" charset="0"/>
              </a:endParaRPr>
            </a:p>
          </p:txBody>
        </p:sp>
        <p:sp>
          <p:nvSpPr>
            <p:cNvPr id="36897" name="Text Box 5"/>
            <p:cNvSpPr txBox="1">
              <a:spLocks noChangeArrowheads="1"/>
            </p:cNvSpPr>
            <p:nvPr/>
          </p:nvSpPr>
          <p:spPr bwMode="auto">
            <a:xfrm>
              <a:off x="384" y="1103"/>
              <a:ext cx="494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dirty="0" err="1" smtClean="0">
                  <a:solidFill>
                    <a:srgbClr val="000000"/>
                  </a:solidFill>
                  <a:latin typeface="Courier New" pitchFamily="1" charset="0"/>
                </a:rPr>
                <a:t>bool</a:t>
              </a:r>
              <a:r>
                <a:rPr lang="en-US" sz="2000" dirty="0" smtClean="0">
                  <a:solidFill>
                    <a:srgbClr val="000000"/>
                  </a:solidFill>
                  <a:latin typeface="Courier New" pitchFamily="1" charset="0"/>
                </a:rPr>
                <a:t> </a:t>
              </a:r>
              <a:r>
                <a:rPr lang="en-US" sz="2000" dirty="0" err="1" smtClean="0">
                  <a:solidFill>
                    <a:srgbClr val="000000"/>
                  </a:solidFill>
                  <a:latin typeface="Courier New" pitchFamily="1" charset="0"/>
                </a:rPr>
                <a:t>isdigit(</a:t>
              </a:r>
              <a:r>
                <a:rPr lang="en-US" sz="2000" dirty="0" err="1">
                  <a:solidFill>
                    <a:srgbClr val="000000"/>
                  </a:solidFill>
                  <a:latin typeface="Courier New" pitchFamily="1" charset="0"/>
                </a:rPr>
                <a:t>char</a:t>
              </a:r>
              <a:r>
                <a:rPr lang="en-US" sz="2000" dirty="0">
                  <a:solidFill>
                    <a:srgbClr val="000000"/>
                  </a:solidFill>
                  <a:latin typeface="Courier New" pitchFamily="1" charset="0"/>
                </a:rPr>
                <a:t> </a:t>
              </a:r>
              <a:r>
                <a:rPr lang="en-US" sz="2000" dirty="0" err="1">
                  <a:solidFill>
                    <a:srgbClr val="000000"/>
                  </a:solidFill>
                  <a:latin typeface="Courier New" pitchFamily="1" charset="0"/>
                </a:rPr>
                <a:t>ch</a:t>
              </a:r>
              <a:r>
                <a:rPr lang="en-US" sz="2000" dirty="0">
                  <a:solidFill>
                    <a:srgbClr val="000000"/>
                  </a:solidFill>
                  <a:latin typeface="Courier New" pitchFamily="1" charset="0"/>
                </a:rPr>
                <a:t>)</a:t>
              </a:r>
            </a:p>
          </p:txBody>
        </p:sp>
        <p:sp>
          <p:nvSpPr>
            <p:cNvPr id="36898" name="Text Box 6"/>
            <p:cNvSpPr txBox="1">
              <a:spLocks noChangeArrowheads="1"/>
            </p:cNvSpPr>
            <p:nvPr/>
          </p:nvSpPr>
          <p:spPr bwMode="auto">
            <a:xfrm>
              <a:off x="576" y="1280"/>
              <a:ext cx="4800"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b="0" dirty="0">
                  <a:solidFill>
                    <a:srgbClr val="000000"/>
                  </a:solidFill>
                </a:rPr>
                <a:t>Determines if the specified character is a digit.</a:t>
              </a:r>
            </a:p>
          </p:txBody>
        </p:sp>
      </p:grpSp>
      <p:grpSp>
        <p:nvGrpSpPr>
          <p:cNvPr id="3" name="Group 7"/>
          <p:cNvGrpSpPr>
            <a:grpSpLocks/>
          </p:cNvGrpSpPr>
          <p:nvPr/>
        </p:nvGrpSpPr>
        <p:grpSpPr bwMode="auto">
          <a:xfrm>
            <a:off x="495300" y="1892300"/>
            <a:ext cx="8153400" cy="674688"/>
            <a:chOff x="288" y="1511"/>
            <a:chExt cx="5136" cy="425"/>
          </a:xfrm>
        </p:grpSpPr>
        <p:sp>
          <p:nvSpPr>
            <p:cNvPr id="36893" name="Rectangle 8"/>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1600">
                <a:solidFill>
                  <a:srgbClr val="000000"/>
                </a:solidFill>
                <a:latin typeface="Courier New" pitchFamily="1" charset="0"/>
              </a:endParaRPr>
            </a:p>
          </p:txBody>
        </p:sp>
        <p:sp>
          <p:nvSpPr>
            <p:cNvPr id="36894" name="Text Box 9"/>
            <p:cNvSpPr txBox="1">
              <a:spLocks noChangeArrowheads="1"/>
            </p:cNvSpPr>
            <p:nvPr/>
          </p:nvSpPr>
          <p:spPr bwMode="auto">
            <a:xfrm>
              <a:off x="384" y="1511"/>
              <a:ext cx="494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dirty="0" err="1" smtClean="0">
                  <a:solidFill>
                    <a:srgbClr val="000000"/>
                  </a:solidFill>
                  <a:latin typeface="Courier New" pitchFamily="1" charset="0"/>
                </a:rPr>
                <a:t>bool</a:t>
              </a:r>
              <a:r>
                <a:rPr lang="en-US" sz="2000" dirty="0" smtClean="0">
                  <a:solidFill>
                    <a:srgbClr val="000000"/>
                  </a:solidFill>
                  <a:latin typeface="Courier New" pitchFamily="1" charset="0"/>
                </a:rPr>
                <a:t> </a:t>
              </a:r>
              <a:r>
                <a:rPr lang="en-US" sz="2000" dirty="0" err="1" smtClean="0">
                  <a:solidFill>
                    <a:srgbClr val="000000"/>
                  </a:solidFill>
                  <a:latin typeface="Courier New" pitchFamily="1" charset="0"/>
                </a:rPr>
                <a:t>isalpha(</a:t>
              </a:r>
              <a:r>
                <a:rPr lang="en-US" sz="2000" dirty="0" err="1">
                  <a:solidFill>
                    <a:srgbClr val="000000"/>
                  </a:solidFill>
                  <a:latin typeface="Courier New" pitchFamily="1" charset="0"/>
                </a:rPr>
                <a:t>char</a:t>
              </a:r>
              <a:r>
                <a:rPr lang="en-US" sz="2000" dirty="0">
                  <a:solidFill>
                    <a:srgbClr val="000000"/>
                  </a:solidFill>
                  <a:latin typeface="Courier New" pitchFamily="1" charset="0"/>
                </a:rPr>
                <a:t> </a:t>
              </a:r>
              <a:r>
                <a:rPr lang="en-US" sz="2000" dirty="0" err="1">
                  <a:solidFill>
                    <a:srgbClr val="000000"/>
                  </a:solidFill>
                  <a:latin typeface="Courier New" pitchFamily="1" charset="0"/>
                </a:rPr>
                <a:t>ch</a:t>
              </a:r>
              <a:r>
                <a:rPr lang="en-US" sz="2000" dirty="0">
                  <a:solidFill>
                    <a:srgbClr val="000000"/>
                  </a:solidFill>
                  <a:latin typeface="Courier New" pitchFamily="1" charset="0"/>
                </a:rPr>
                <a:t>)</a:t>
              </a:r>
            </a:p>
          </p:txBody>
        </p:sp>
        <p:sp>
          <p:nvSpPr>
            <p:cNvPr id="36895" name="Text Box 10"/>
            <p:cNvSpPr txBox="1">
              <a:spLocks noChangeArrowheads="1"/>
            </p:cNvSpPr>
            <p:nvPr/>
          </p:nvSpPr>
          <p:spPr bwMode="auto">
            <a:xfrm>
              <a:off x="576" y="1696"/>
              <a:ext cx="4800"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b="0">
                  <a:solidFill>
                    <a:srgbClr val="000000"/>
                  </a:solidFill>
                </a:rPr>
                <a:t>Determines if the specified character is a letter.</a:t>
              </a:r>
            </a:p>
          </p:txBody>
        </p:sp>
      </p:grpSp>
      <p:grpSp>
        <p:nvGrpSpPr>
          <p:cNvPr id="4" name="Group 11"/>
          <p:cNvGrpSpPr>
            <a:grpSpLocks/>
          </p:cNvGrpSpPr>
          <p:nvPr/>
        </p:nvGrpSpPr>
        <p:grpSpPr bwMode="auto">
          <a:xfrm>
            <a:off x="495300" y="2552700"/>
            <a:ext cx="8153400" cy="674688"/>
            <a:chOff x="288" y="1927"/>
            <a:chExt cx="5136" cy="425"/>
          </a:xfrm>
        </p:grpSpPr>
        <p:sp>
          <p:nvSpPr>
            <p:cNvPr id="36890" name="Rectangle 12"/>
            <p:cNvSpPr>
              <a:spLocks noChangeArrowheads="1"/>
            </p:cNvSpPr>
            <p:nvPr/>
          </p:nvSpPr>
          <p:spPr bwMode="auto">
            <a:xfrm>
              <a:off x="288" y="1935"/>
              <a:ext cx="5136" cy="417"/>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1600">
                <a:solidFill>
                  <a:srgbClr val="000000"/>
                </a:solidFill>
                <a:latin typeface="Courier New" pitchFamily="1" charset="0"/>
              </a:endParaRPr>
            </a:p>
          </p:txBody>
        </p:sp>
        <p:sp>
          <p:nvSpPr>
            <p:cNvPr id="36891" name="Text Box 13"/>
            <p:cNvSpPr txBox="1">
              <a:spLocks noChangeArrowheads="1"/>
            </p:cNvSpPr>
            <p:nvPr/>
          </p:nvSpPr>
          <p:spPr bwMode="auto">
            <a:xfrm>
              <a:off x="384" y="1927"/>
              <a:ext cx="494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dirty="0" err="1" smtClean="0">
                  <a:solidFill>
                    <a:srgbClr val="000000"/>
                  </a:solidFill>
                  <a:latin typeface="Courier New" pitchFamily="1" charset="0"/>
                </a:rPr>
                <a:t>bool</a:t>
              </a:r>
              <a:r>
                <a:rPr lang="en-US" sz="2000" dirty="0" smtClean="0">
                  <a:solidFill>
                    <a:srgbClr val="000000"/>
                  </a:solidFill>
                  <a:latin typeface="Courier New" pitchFamily="1" charset="0"/>
                </a:rPr>
                <a:t> </a:t>
              </a:r>
              <a:r>
                <a:rPr lang="en-US" sz="2000" dirty="0" err="1" smtClean="0">
                  <a:solidFill>
                    <a:srgbClr val="000000"/>
                  </a:solidFill>
                  <a:latin typeface="Courier New" pitchFamily="1" charset="0"/>
                </a:rPr>
                <a:t>isalnum(</a:t>
              </a:r>
              <a:r>
                <a:rPr lang="en-US" sz="2000" dirty="0" err="1">
                  <a:solidFill>
                    <a:srgbClr val="000000"/>
                  </a:solidFill>
                  <a:latin typeface="Courier New" pitchFamily="1" charset="0"/>
                </a:rPr>
                <a:t>char</a:t>
              </a:r>
              <a:r>
                <a:rPr lang="en-US" sz="2000" dirty="0">
                  <a:solidFill>
                    <a:srgbClr val="000000"/>
                  </a:solidFill>
                  <a:latin typeface="Courier New" pitchFamily="1" charset="0"/>
                </a:rPr>
                <a:t> </a:t>
              </a:r>
              <a:r>
                <a:rPr lang="en-US" sz="2000" dirty="0" err="1">
                  <a:solidFill>
                    <a:srgbClr val="000000"/>
                  </a:solidFill>
                  <a:latin typeface="Courier New" pitchFamily="1" charset="0"/>
                </a:rPr>
                <a:t>ch</a:t>
              </a:r>
              <a:r>
                <a:rPr lang="en-US" sz="2000" dirty="0">
                  <a:solidFill>
                    <a:srgbClr val="000000"/>
                  </a:solidFill>
                  <a:latin typeface="Courier New" pitchFamily="1" charset="0"/>
                </a:rPr>
                <a:t>)</a:t>
              </a:r>
            </a:p>
          </p:txBody>
        </p:sp>
        <p:sp>
          <p:nvSpPr>
            <p:cNvPr id="36892" name="Text Box 14"/>
            <p:cNvSpPr txBox="1">
              <a:spLocks noChangeArrowheads="1"/>
            </p:cNvSpPr>
            <p:nvPr/>
          </p:nvSpPr>
          <p:spPr bwMode="auto">
            <a:xfrm>
              <a:off x="576" y="2112"/>
              <a:ext cx="4800"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b="0">
                  <a:solidFill>
                    <a:srgbClr val="000000"/>
                  </a:solidFill>
                </a:rPr>
                <a:t>Determines if the specified character is a letter or a digit.</a:t>
              </a:r>
            </a:p>
          </p:txBody>
        </p:sp>
      </p:grpSp>
      <p:grpSp>
        <p:nvGrpSpPr>
          <p:cNvPr id="5" name="Group 15"/>
          <p:cNvGrpSpPr>
            <a:grpSpLocks/>
          </p:cNvGrpSpPr>
          <p:nvPr/>
        </p:nvGrpSpPr>
        <p:grpSpPr bwMode="auto">
          <a:xfrm>
            <a:off x="495300" y="3225800"/>
            <a:ext cx="8153400" cy="661988"/>
            <a:chOff x="288" y="1103"/>
            <a:chExt cx="5136" cy="417"/>
          </a:xfrm>
        </p:grpSpPr>
        <p:sp>
          <p:nvSpPr>
            <p:cNvPr id="36887" name="Rectangle 16"/>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1600">
                <a:solidFill>
                  <a:srgbClr val="000000"/>
                </a:solidFill>
                <a:latin typeface="Courier New" pitchFamily="1" charset="0"/>
              </a:endParaRPr>
            </a:p>
          </p:txBody>
        </p:sp>
        <p:sp>
          <p:nvSpPr>
            <p:cNvPr id="36888" name="Text Box 17"/>
            <p:cNvSpPr txBox="1">
              <a:spLocks noChangeArrowheads="1"/>
            </p:cNvSpPr>
            <p:nvPr/>
          </p:nvSpPr>
          <p:spPr bwMode="auto">
            <a:xfrm>
              <a:off x="384" y="1103"/>
              <a:ext cx="494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dirty="0" err="1" smtClean="0">
                  <a:solidFill>
                    <a:srgbClr val="000000"/>
                  </a:solidFill>
                  <a:latin typeface="Courier New" pitchFamily="1" charset="0"/>
                </a:rPr>
                <a:t>bool</a:t>
              </a:r>
              <a:r>
                <a:rPr lang="en-US" sz="2000" dirty="0" smtClean="0">
                  <a:solidFill>
                    <a:srgbClr val="000000"/>
                  </a:solidFill>
                  <a:latin typeface="Courier New" pitchFamily="1" charset="0"/>
                </a:rPr>
                <a:t> </a:t>
              </a:r>
              <a:r>
                <a:rPr lang="en-US" sz="2000" dirty="0" err="1" smtClean="0">
                  <a:solidFill>
                    <a:srgbClr val="000000"/>
                  </a:solidFill>
                  <a:latin typeface="Courier New" pitchFamily="1" charset="0"/>
                </a:rPr>
                <a:t>islower(</a:t>
              </a:r>
              <a:r>
                <a:rPr lang="en-US" sz="2000" dirty="0" err="1">
                  <a:solidFill>
                    <a:srgbClr val="000000"/>
                  </a:solidFill>
                  <a:latin typeface="Courier New" pitchFamily="1" charset="0"/>
                </a:rPr>
                <a:t>char</a:t>
              </a:r>
              <a:r>
                <a:rPr lang="en-US" sz="2000" dirty="0">
                  <a:solidFill>
                    <a:srgbClr val="000000"/>
                  </a:solidFill>
                  <a:latin typeface="Courier New" pitchFamily="1" charset="0"/>
                </a:rPr>
                <a:t> </a:t>
              </a:r>
              <a:r>
                <a:rPr lang="en-US" sz="2000" dirty="0" err="1">
                  <a:solidFill>
                    <a:srgbClr val="000000"/>
                  </a:solidFill>
                  <a:latin typeface="Courier New" pitchFamily="1" charset="0"/>
                </a:rPr>
                <a:t>ch</a:t>
              </a:r>
              <a:r>
                <a:rPr lang="en-US" sz="2000" dirty="0">
                  <a:solidFill>
                    <a:srgbClr val="000000"/>
                  </a:solidFill>
                  <a:latin typeface="Courier New" pitchFamily="1" charset="0"/>
                </a:rPr>
                <a:t>)</a:t>
              </a:r>
            </a:p>
          </p:txBody>
        </p:sp>
        <p:sp>
          <p:nvSpPr>
            <p:cNvPr id="36889" name="Text Box 18"/>
            <p:cNvSpPr txBox="1">
              <a:spLocks noChangeArrowheads="1"/>
            </p:cNvSpPr>
            <p:nvPr/>
          </p:nvSpPr>
          <p:spPr bwMode="auto">
            <a:xfrm>
              <a:off x="576" y="1280"/>
              <a:ext cx="4800"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b="0">
                  <a:solidFill>
                    <a:srgbClr val="000000"/>
                  </a:solidFill>
                </a:rPr>
                <a:t>Determines if the specified character is a lowercase letter.</a:t>
              </a:r>
            </a:p>
          </p:txBody>
        </p:sp>
      </p:grpSp>
      <p:grpSp>
        <p:nvGrpSpPr>
          <p:cNvPr id="6" name="Group 19"/>
          <p:cNvGrpSpPr>
            <a:grpSpLocks/>
          </p:cNvGrpSpPr>
          <p:nvPr/>
        </p:nvGrpSpPr>
        <p:grpSpPr bwMode="auto">
          <a:xfrm>
            <a:off x="495300" y="3873500"/>
            <a:ext cx="8153400" cy="674688"/>
            <a:chOff x="288" y="1511"/>
            <a:chExt cx="5136" cy="425"/>
          </a:xfrm>
        </p:grpSpPr>
        <p:sp>
          <p:nvSpPr>
            <p:cNvPr id="36884" name="Rectangle 20"/>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1600">
                <a:solidFill>
                  <a:srgbClr val="000000"/>
                </a:solidFill>
                <a:latin typeface="Courier New" pitchFamily="1" charset="0"/>
              </a:endParaRPr>
            </a:p>
          </p:txBody>
        </p:sp>
        <p:sp>
          <p:nvSpPr>
            <p:cNvPr id="36885" name="Text Box 21"/>
            <p:cNvSpPr txBox="1">
              <a:spLocks noChangeArrowheads="1"/>
            </p:cNvSpPr>
            <p:nvPr/>
          </p:nvSpPr>
          <p:spPr bwMode="auto">
            <a:xfrm>
              <a:off x="384" y="1511"/>
              <a:ext cx="494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dirty="0" err="1" smtClean="0">
                  <a:solidFill>
                    <a:srgbClr val="000000"/>
                  </a:solidFill>
                  <a:latin typeface="Courier New" pitchFamily="1" charset="0"/>
                </a:rPr>
                <a:t>bool</a:t>
              </a:r>
              <a:r>
                <a:rPr lang="en-US" sz="2000" dirty="0" smtClean="0">
                  <a:solidFill>
                    <a:srgbClr val="000000"/>
                  </a:solidFill>
                  <a:latin typeface="Courier New" pitchFamily="1" charset="0"/>
                </a:rPr>
                <a:t> </a:t>
              </a:r>
              <a:r>
                <a:rPr lang="en-US" sz="2000" dirty="0" err="1" smtClean="0">
                  <a:solidFill>
                    <a:srgbClr val="000000"/>
                  </a:solidFill>
                  <a:latin typeface="Courier New" pitchFamily="1" charset="0"/>
                </a:rPr>
                <a:t>isupper(</a:t>
              </a:r>
              <a:r>
                <a:rPr lang="en-US" sz="2000" dirty="0" err="1">
                  <a:solidFill>
                    <a:srgbClr val="000000"/>
                  </a:solidFill>
                  <a:latin typeface="Courier New" pitchFamily="1" charset="0"/>
                </a:rPr>
                <a:t>char</a:t>
              </a:r>
              <a:r>
                <a:rPr lang="en-US" sz="2000" dirty="0">
                  <a:solidFill>
                    <a:srgbClr val="000000"/>
                  </a:solidFill>
                  <a:latin typeface="Courier New" pitchFamily="1" charset="0"/>
                </a:rPr>
                <a:t> </a:t>
              </a:r>
              <a:r>
                <a:rPr lang="en-US" sz="2000" dirty="0" err="1">
                  <a:solidFill>
                    <a:srgbClr val="000000"/>
                  </a:solidFill>
                  <a:latin typeface="Courier New" pitchFamily="1" charset="0"/>
                </a:rPr>
                <a:t>ch</a:t>
              </a:r>
              <a:r>
                <a:rPr lang="en-US" sz="2000" dirty="0">
                  <a:solidFill>
                    <a:srgbClr val="000000"/>
                  </a:solidFill>
                  <a:latin typeface="Courier New" pitchFamily="1" charset="0"/>
                </a:rPr>
                <a:t>)</a:t>
              </a:r>
            </a:p>
          </p:txBody>
        </p:sp>
        <p:sp>
          <p:nvSpPr>
            <p:cNvPr id="36886" name="Text Box 22"/>
            <p:cNvSpPr txBox="1">
              <a:spLocks noChangeArrowheads="1"/>
            </p:cNvSpPr>
            <p:nvPr/>
          </p:nvSpPr>
          <p:spPr bwMode="auto">
            <a:xfrm>
              <a:off x="576" y="1696"/>
              <a:ext cx="4800"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b="0">
                  <a:solidFill>
                    <a:srgbClr val="000000"/>
                  </a:solidFill>
                </a:rPr>
                <a:t>Determines if the specified character is an uppercase letter.</a:t>
              </a:r>
            </a:p>
          </p:txBody>
        </p:sp>
      </p:grpSp>
      <p:grpSp>
        <p:nvGrpSpPr>
          <p:cNvPr id="7" name="Group 23"/>
          <p:cNvGrpSpPr>
            <a:grpSpLocks/>
          </p:cNvGrpSpPr>
          <p:nvPr/>
        </p:nvGrpSpPr>
        <p:grpSpPr bwMode="auto">
          <a:xfrm>
            <a:off x="495300" y="4533900"/>
            <a:ext cx="8153400" cy="674688"/>
            <a:chOff x="288" y="1927"/>
            <a:chExt cx="5136" cy="425"/>
          </a:xfrm>
        </p:grpSpPr>
        <p:sp>
          <p:nvSpPr>
            <p:cNvPr id="36881" name="Rectangle 24"/>
            <p:cNvSpPr>
              <a:spLocks noChangeArrowheads="1"/>
            </p:cNvSpPr>
            <p:nvPr/>
          </p:nvSpPr>
          <p:spPr bwMode="auto">
            <a:xfrm>
              <a:off x="288" y="1935"/>
              <a:ext cx="5136" cy="417"/>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1600">
                <a:solidFill>
                  <a:srgbClr val="000000"/>
                </a:solidFill>
                <a:latin typeface="Courier New" pitchFamily="1" charset="0"/>
              </a:endParaRPr>
            </a:p>
          </p:txBody>
        </p:sp>
        <p:sp>
          <p:nvSpPr>
            <p:cNvPr id="36882" name="Text Box 25"/>
            <p:cNvSpPr txBox="1">
              <a:spLocks noChangeArrowheads="1"/>
            </p:cNvSpPr>
            <p:nvPr/>
          </p:nvSpPr>
          <p:spPr bwMode="auto">
            <a:xfrm>
              <a:off x="384" y="1927"/>
              <a:ext cx="494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dirty="0" err="1" smtClean="0">
                  <a:solidFill>
                    <a:srgbClr val="000000"/>
                  </a:solidFill>
                  <a:latin typeface="Courier New" pitchFamily="1" charset="0"/>
                </a:rPr>
                <a:t>bool</a:t>
              </a:r>
              <a:r>
                <a:rPr lang="en-US" sz="2000" dirty="0" smtClean="0">
                  <a:solidFill>
                    <a:srgbClr val="000000"/>
                  </a:solidFill>
                  <a:latin typeface="Courier New" pitchFamily="1" charset="0"/>
                </a:rPr>
                <a:t> </a:t>
              </a:r>
              <a:r>
                <a:rPr lang="en-US" sz="2000" dirty="0" err="1" smtClean="0">
                  <a:solidFill>
                    <a:srgbClr val="000000"/>
                  </a:solidFill>
                  <a:latin typeface="Courier New" pitchFamily="1" charset="0"/>
                </a:rPr>
                <a:t>isspace</a:t>
              </a:r>
              <a:r>
                <a:rPr lang="en-US" sz="2000" dirty="0" err="1">
                  <a:solidFill>
                    <a:srgbClr val="000000"/>
                  </a:solidFill>
                  <a:latin typeface="Courier New" pitchFamily="1" charset="0"/>
                </a:rPr>
                <a:t>(char</a:t>
              </a:r>
              <a:r>
                <a:rPr lang="en-US" sz="2000" dirty="0">
                  <a:solidFill>
                    <a:srgbClr val="000000"/>
                  </a:solidFill>
                  <a:latin typeface="Courier New" pitchFamily="1" charset="0"/>
                </a:rPr>
                <a:t> </a:t>
              </a:r>
              <a:r>
                <a:rPr lang="en-US" sz="2000" dirty="0" err="1">
                  <a:solidFill>
                    <a:srgbClr val="000000"/>
                  </a:solidFill>
                  <a:latin typeface="Courier New" pitchFamily="1" charset="0"/>
                </a:rPr>
                <a:t>ch</a:t>
              </a:r>
              <a:r>
                <a:rPr lang="en-US" sz="2000" dirty="0">
                  <a:solidFill>
                    <a:srgbClr val="000000"/>
                  </a:solidFill>
                  <a:latin typeface="Courier New" pitchFamily="1" charset="0"/>
                </a:rPr>
                <a:t>)</a:t>
              </a:r>
            </a:p>
          </p:txBody>
        </p:sp>
        <p:sp>
          <p:nvSpPr>
            <p:cNvPr id="36883" name="Text Box 26"/>
            <p:cNvSpPr txBox="1">
              <a:spLocks noChangeArrowheads="1"/>
            </p:cNvSpPr>
            <p:nvPr/>
          </p:nvSpPr>
          <p:spPr bwMode="auto">
            <a:xfrm>
              <a:off x="576" y="2112"/>
              <a:ext cx="4800"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b="0" dirty="0">
                  <a:solidFill>
                    <a:srgbClr val="000000"/>
                  </a:solidFill>
                </a:rPr>
                <a:t>Determines if the specified character is </a:t>
              </a:r>
              <a:r>
                <a:rPr lang="en-US" sz="1800" i="1" dirty="0">
                  <a:solidFill>
                    <a:srgbClr val="000000"/>
                  </a:solidFill>
                </a:rPr>
                <a:t>whitespace</a:t>
              </a:r>
              <a:r>
                <a:rPr lang="en-US" sz="1800" b="0" i="1" dirty="0">
                  <a:solidFill>
                    <a:srgbClr val="000000"/>
                  </a:solidFill>
                </a:rPr>
                <a:t> </a:t>
              </a:r>
              <a:r>
                <a:rPr lang="en-US" sz="1800" b="0" dirty="0">
                  <a:solidFill>
                    <a:srgbClr val="000000"/>
                  </a:solidFill>
                </a:rPr>
                <a:t>(spaces and tabs).</a:t>
              </a:r>
            </a:p>
          </p:txBody>
        </p:sp>
      </p:grpSp>
      <p:grpSp>
        <p:nvGrpSpPr>
          <p:cNvPr id="8" name="Group 27"/>
          <p:cNvGrpSpPr>
            <a:grpSpLocks/>
          </p:cNvGrpSpPr>
          <p:nvPr/>
        </p:nvGrpSpPr>
        <p:grpSpPr bwMode="auto">
          <a:xfrm>
            <a:off x="495300" y="5192713"/>
            <a:ext cx="8153400" cy="674687"/>
            <a:chOff x="288" y="1927"/>
            <a:chExt cx="5136" cy="425"/>
          </a:xfrm>
        </p:grpSpPr>
        <p:sp>
          <p:nvSpPr>
            <p:cNvPr id="36878" name="Rectangle 28"/>
            <p:cNvSpPr>
              <a:spLocks noChangeArrowheads="1"/>
            </p:cNvSpPr>
            <p:nvPr/>
          </p:nvSpPr>
          <p:spPr bwMode="auto">
            <a:xfrm>
              <a:off x="288" y="1935"/>
              <a:ext cx="5136" cy="417"/>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1600">
                <a:solidFill>
                  <a:srgbClr val="000000"/>
                </a:solidFill>
                <a:latin typeface="Courier New" pitchFamily="1" charset="0"/>
              </a:endParaRPr>
            </a:p>
          </p:txBody>
        </p:sp>
        <p:sp>
          <p:nvSpPr>
            <p:cNvPr id="36879" name="Text Box 29"/>
            <p:cNvSpPr txBox="1">
              <a:spLocks noChangeArrowheads="1"/>
            </p:cNvSpPr>
            <p:nvPr/>
          </p:nvSpPr>
          <p:spPr bwMode="auto">
            <a:xfrm>
              <a:off x="384" y="1927"/>
              <a:ext cx="494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dirty="0" smtClean="0">
                  <a:solidFill>
                    <a:srgbClr val="000000"/>
                  </a:solidFill>
                  <a:latin typeface="Courier New" pitchFamily="1" charset="0"/>
                </a:rPr>
                <a:t>char </a:t>
              </a:r>
              <a:r>
                <a:rPr lang="en-US" sz="2000" dirty="0" err="1" smtClean="0">
                  <a:solidFill>
                    <a:srgbClr val="000000"/>
                  </a:solidFill>
                  <a:latin typeface="Courier New" pitchFamily="1" charset="0"/>
                </a:rPr>
                <a:t>tolower(</a:t>
              </a:r>
              <a:r>
                <a:rPr lang="en-US" sz="2000" dirty="0" err="1">
                  <a:solidFill>
                    <a:srgbClr val="000000"/>
                  </a:solidFill>
                  <a:latin typeface="Courier New" pitchFamily="1" charset="0"/>
                </a:rPr>
                <a:t>char</a:t>
              </a:r>
              <a:r>
                <a:rPr lang="en-US" sz="2000" dirty="0">
                  <a:solidFill>
                    <a:srgbClr val="000000"/>
                  </a:solidFill>
                  <a:latin typeface="Courier New" pitchFamily="1" charset="0"/>
                </a:rPr>
                <a:t> </a:t>
              </a:r>
              <a:r>
                <a:rPr lang="en-US" sz="2000" dirty="0" err="1">
                  <a:solidFill>
                    <a:srgbClr val="000000"/>
                  </a:solidFill>
                  <a:latin typeface="Courier New" pitchFamily="1" charset="0"/>
                </a:rPr>
                <a:t>ch</a:t>
              </a:r>
              <a:r>
                <a:rPr lang="en-US" sz="2000" dirty="0">
                  <a:solidFill>
                    <a:srgbClr val="000000"/>
                  </a:solidFill>
                  <a:latin typeface="Courier New" pitchFamily="1" charset="0"/>
                </a:rPr>
                <a:t>)</a:t>
              </a:r>
            </a:p>
          </p:txBody>
        </p:sp>
        <p:sp>
          <p:nvSpPr>
            <p:cNvPr id="36880" name="Text Box 30"/>
            <p:cNvSpPr txBox="1">
              <a:spLocks noChangeArrowheads="1"/>
            </p:cNvSpPr>
            <p:nvPr/>
          </p:nvSpPr>
          <p:spPr bwMode="auto">
            <a:xfrm>
              <a:off x="576" y="2112"/>
              <a:ext cx="4800"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b="0">
                  <a:solidFill>
                    <a:srgbClr val="000000"/>
                  </a:solidFill>
                </a:rPr>
                <a:t>Converts </a:t>
              </a:r>
              <a:r>
                <a:rPr lang="en-US" sz="1600">
                  <a:solidFill>
                    <a:srgbClr val="000000"/>
                  </a:solidFill>
                  <a:latin typeface="Courier New" pitchFamily="1" charset="0"/>
                </a:rPr>
                <a:t>ch</a:t>
              </a:r>
              <a:r>
                <a:rPr lang="en-US" sz="1800" b="0">
                  <a:solidFill>
                    <a:srgbClr val="000000"/>
                  </a:solidFill>
                </a:rPr>
                <a:t> to its lowercase equivalent, if any.  If not, </a:t>
              </a:r>
              <a:r>
                <a:rPr lang="en-US" sz="1600">
                  <a:solidFill>
                    <a:srgbClr val="000000"/>
                  </a:solidFill>
                  <a:latin typeface="Courier New" pitchFamily="1" charset="0"/>
                </a:rPr>
                <a:t>ch</a:t>
              </a:r>
              <a:r>
                <a:rPr lang="en-US" sz="1800" b="0">
                  <a:solidFill>
                    <a:srgbClr val="000000"/>
                  </a:solidFill>
                </a:rPr>
                <a:t> is returned unchanged.</a:t>
              </a:r>
            </a:p>
          </p:txBody>
        </p:sp>
      </p:grpSp>
      <p:grpSp>
        <p:nvGrpSpPr>
          <p:cNvPr id="9" name="Group 31"/>
          <p:cNvGrpSpPr>
            <a:grpSpLocks/>
          </p:cNvGrpSpPr>
          <p:nvPr/>
        </p:nvGrpSpPr>
        <p:grpSpPr bwMode="auto">
          <a:xfrm>
            <a:off x="495300" y="5853113"/>
            <a:ext cx="8153400" cy="674687"/>
            <a:chOff x="288" y="1927"/>
            <a:chExt cx="5136" cy="425"/>
          </a:xfrm>
        </p:grpSpPr>
        <p:sp>
          <p:nvSpPr>
            <p:cNvPr id="36875" name="Rectangle 32"/>
            <p:cNvSpPr>
              <a:spLocks noChangeArrowheads="1"/>
            </p:cNvSpPr>
            <p:nvPr/>
          </p:nvSpPr>
          <p:spPr bwMode="auto">
            <a:xfrm>
              <a:off x="288" y="1935"/>
              <a:ext cx="5136" cy="417"/>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1600">
                <a:solidFill>
                  <a:srgbClr val="000000"/>
                </a:solidFill>
                <a:latin typeface="Courier New" pitchFamily="1" charset="0"/>
              </a:endParaRPr>
            </a:p>
          </p:txBody>
        </p:sp>
        <p:sp>
          <p:nvSpPr>
            <p:cNvPr id="36876" name="Text Box 33"/>
            <p:cNvSpPr txBox="1">
              <a:spLocks noChangeArrowheads="1"/>
            </p:cNvSpPr>
            <p:nvPr/>
          </p:nvSpPr>
          <p:spPr bwMode="auto">
            <a:xfrm>
              <a:off x="384" y="1927"/>
              <a:ext cx="494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dirty="0" smtClean="0">
                  <a:solidFill>
                    <a:srgbClr val="000000"/>
                  </a:solidFill>
                  <a:latin typeface="Courier New" pitchFamily="1" charset="0"/>
                </a:rPr>
                <a:t>char </a:t>
              </a:r>
              <a:r>
                <a:rPr lang="en-US" sz="2000" dirty="0" err="1" smtClean="0">
                  <a:solidFill>
                    <a:srgbClr val="000000"/>
                  </a:solidFill>
                  <a:latin typeface="Courier New" pitchFamily="1" charset="0"/>
                </a:rPr>
                <a:t>toupper(</a:t>
              </a:r>
              <a:r>
                <a:rPr lang="en-US" sz="2000" dirty="0" err="1">
                  <a:solidFill>
                    <a:srgbClr val="000000"/>
                  </a:solidFill>
                  <a:latin typeface="Courier New" pitchFamily="1" charset="0"/>
                </a:rPr>
                <a:t>char</a:t>
              </a:r>
              <a:r>
                <a:rPr lang="en-US" sz="2000" dirty="0">
                  <a:solidFill>
                    <a:srgbClr val="000000"/>
                  </a:solidFill>
                  <a:latin typeface="Courier New" pitchFamily="1" charset="0"/>
                </a:rPr>
                <a:t> </a:t>
              </a:r>
              <a:r>
                <a:rPr lang="en-US" sz="2000" dirty="0" err="1">
                  <a:solidFill>
                    <a:srgbClr val="000000"/>
                  </a:solidFill>
                  <a:latin typeface="Courier New" pitchFamily="1" charset="0"/>
                </a:rPr>
                <a:t>ch</a:t>
              </a:r>
              <a:r>
                <a:rPr lang="en-US" sz="2000" dirty="0">
                  <a:solidFill>
                    <a:srgbClr val="000000"/>
                  </a:solidFill>
                  <a:latin typeface="Courier New" pitchFamily="1" charset="0"/>
                </a:rPr>
                <a:t>)</a:t>
              </a:r>
            </a:p>
          </p:txBody>
        </p:sp>
        <p:sp>
          <p:nvSpPr>
            <p:cNvPr id="36877" name="Text Box 34"/>
            <p:cNvSpPr txBox="1">
              <a:spLocks noChangeArrowheads="1"/>
            </p:cNvSpPr>
            <p:nvPr/>
          </p:nvSpPr>
          <p:spPr bwMode="auto">
            <a:xfrm>
              <a:off x="576" y="2112"/>
              <a:ext cx="4800"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b="0">
                  <a:solidFill>
                    <a:srgbClr val="000000"/>
                  </a:solidFill>
                </a:rPr>
                <a:t>Converts </a:t>
              </a:r>
              <a:r>
                <a:rPr lang="en-US" sz="1600">
                  <a:solidFill>
                    <a:srgbClr val="000000"/>
                  </a:solidFill>
                  <a:latin typeface="Courier New" pitchFamily="1" charset="0"/>
                </a:rPr>
                <a:t>ch</a:t>
              </a:r>
              <a:r>
                <a:rPr lang="en-US" sz="1800" b="0">
                  <a:solidFill>
                    <a:srgbClr val="000000"/>
                  </a:solidFill>
                </a:rPr>
                <a:t> to its uppercase equivalent, if any.  If not, </a:t>
              </a:r>
              <a:r>
                <a:rPr lang="en-US" sz="1600">
                  <a:solidFill>
                    <a:srgbClr val="000000"/>
                  </a:solidFill>
                  <a:latin typeface="Courier New" pitchFamily="1" charset="0"/>
                </a:rPr>
                <a:t>ch</a:t>
              </a:r>
              <a:r>
                <a:rPr lang="en-US" sz="1800" b="0">
                  <a:solidFill>
                    <a:srgbClr val="000000"/>
                  </a:solidFill>
                </a:rPr>
                <a:t> is returned unchanged.</a:t>
              </a: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59106" name="Rectangle 2"/>
          <p:cNvSpPr>
            <a:spLocks noGrp="1" noChangeArrowheads="1"/>
          </p:cNvSpPr>
          <p:nvPr>
            <p:ph type="title"/>
          </p:nvPr>
        </p:nvSpPr>
        <p:spPr>
          <a:xfrm>
            <a:off x="0" y="76200"/>
            <a:ext cx="9144000" cy="1143000"/>
          </a:xfrm>
          <a:ln/>
        </p:spPr>
        <p:txBody>
          <a:bodyPr/>
          <a:lstStyle/>
          <a:p>
            <a:r>
              <a:rPr lang="en-US" sz="4000" dirty="0" smtClean="0">
                <a:solidFill>
                  <a:srgbClr val="FF0000"/>
                </a:solidFill>
              </a:rPr>
              <a:t>Modifying the Contents of a String</a:t>
            </a:r>
            <a:endParaRPr lang="en-US" dirty="0">
              <a:solidFill>
                <a:srgbClr val="FF0000"/>
              </a:solidFill>
            </a:endParaRPr>
          </a:p>
        </p:txBody>
      </p:sp>
      <p:sp>
        <p:nvSpPr>
          <p:cNvPr id="559128" name="Rectangle 24"/>
          <p:cNvSpPr>
            <a:spLocks noChangeArrowheads="1"/>
          </p:cNvSpPr>
          <p:nvPr/>
        </p:nvSpPr>
        <p:spPr bwMode="auto">
          <a:xfrm>
            <a:off x="495300" y="2946400"/>
            <a:ext cx="8153400" cy="6619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grpSp>
        <p:nvGrpSpPr>
          <p:cNvPr id="7" name="Group 35"/>
          <p:cNvGrpSpPr>
            <a:grpSpLocks/>
          </p:cNvGrpSpPr>
          <p:nvPr/>
        </p:nvGrpSpPr>
        <p:grpSpPr bwMode="auto">
          <a:xfrm>
            <a:off x="647700" y="2933700"/>
            <a:ext cx="7924800" cy="660400"/>
            <a:chOff x="408" y="2856"/>
            <a:chExt cx="4992" cy="416"/>
          </a:xfrm>
        </p:grpSpPr>
        <p:sp>
          <p:nvSpPr>
            <p:cNvPr id="559129" name="Text Box 25"/>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str.insert(pos, text)</a:t>
              </a:r>
            </a:p>
          </p:txBody>
        </p:sp>
        <p:sp>
          <p:nvSpPr>
            <p:cNvPr id="559130" name="Text Box 26"/>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Inserts the characters from </a:t>
              </a:r>
              <a:r>
                <a:rPr lang="en-US" sz="1600">
                  <a:solidFill>
                    <a:srgbClr val="000000"/>
                  </a:solidFill>
                  <a:latin typeface="Courier New" charset="0"/>
                </a:rPr>
                <a:t>text</a:t>
              </a:r>
              <a:r>
                <a:rPr lang="en-US" sz="1800" b="0">
                  <a:solidFill>
                    <a:srgbClr val="000000"/>
                  </a:solidFill>
                </a:rPr>
                <a:t> before index position </a:t>
              </a:r>
              <a:r>
                <a:rPr lang="en-US" sz="1600">
                  <a:solidFill>
                    <a:srgbClr val="000000"/>
                  </a:solidFill>
                  <a:latin typeface="Courier New" charset="0"/>
                </a:rPr>
                <a:t>pos</a:t>
              </a:r>
              <a:r>
                <a:rPr lang="en-US" sz="1800" b="0">
                  <a:solidFill>
                    <a:srgbClr val="000000"/>
                  </a:solidFill>
                </a:rPr>
                <a:t>.</a:t>
              </a:r>
            </a:p>
          </p:txBody>
        </p:sp>
      </p:grpSp>
      <p:sp>
        <p:nvSpPr>
          <p:cNvPr id="559132" name="Rectangle 28"/>
          <p:cNvSpPr>
            <a:spLocks noChangeArrowheads="1"/>
          </p:cNvSpPr>
          <p:nvPr/>
        </p:nvSpPr>
        <p:spPr bwMode="auto">
          <a:xfrm>
            <a:off x="495300" y="3605213"/>
            <a:ext cx="8153400" cy="66198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grpSp>
        <p:nvGrpSpPr>
          <p:cNvPr id="8" name="Group 36"/>
          <p:cNvGrpSpPr>
            <a:grpSpLocks/>
          </p:cNvGrpSpPr>
          <p:nvPr/>
        </p:nvGrpSpPr>
        <p:grpSpPr bwMode="auto">
          <a:xfrm>
            <a:off x="647700" y="3592513"/>
            <a:ext cx="7924800" cy="660400"/>
            <a:chOff x="408" y="3271"/>
            <a:chExt cx="4992" cy="416"/>
          </a:xfrm>
        </p:grpSpPr>
        <p:sp>
          <p:nvSpPr>
            <p:cNvPr id="559133" name="Text Box 29"/>
            <p:cNvSpPr txBox="1">
              <a:spLocks noChangeArrowheads="1"/>
            </p:cNvSpPr>
            <p:nvPr/>
          </p:nvSpPr>
          <p:spPr bwMode="auto">
            <a:xfrm>
              <a:off x="408" y="327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str.replace(pos, count, text)</a:t>
              </a:r>
            </a:p>
          </p:txBody>
        </p:sp>
        <p:sp>
          <p:nvSpPr>
            <p:cNvPr id="559134" name="Text Box 30"/>
            <p:cNvSpPr txBox="1">
              <a:spLocks noChangeArrowheads="1"/>
            </p:cNvSpPr>
            <p:nvPr/>
          </p:nvSpPr>
          <p:spPr bwMode="auto">
            <a:xfrm>
              <a:off x="600" y="345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Replaces </a:t>
              </a:r>
              <a:r>
                <a:rPr lang="en-US" sz="1600">
                  <a:solidFill>
                    <a:srgbClr val="000000"/>
                  </a:solidFill>
                  <a:latin typeface="Courier New" charset="0"/>
                </a:rPr>
                <a:t>count</a:t>
              </a:r>
              <a:r>
                <a:rPr lang="en-US" sz="1800" b="0">
                  <a:solidFill>
                    <a:srgbClr val="000000"/>
                  </a:solidFill>
                </a:rPr>
                <a:t> characters from </a:t>
              </a:r>
              <a:r>
                <a:rPr lang="en-US" sz="1600">
                  <a:solidFill>
                    <a:srgbClr val="000000"/>
                  </a:solidFill>
                  <a:latin typeface="Courier New" charset="0"/>
                </a:rPr>
                <a:t>text</a:t>
              </a:r>
              <a:r>
                <a:rPr lang="en-US" sz="1800" b="0">
                  <a:solidFill>
                    <a:srgbClr val="000000"/>
                  </a:solidFill>
                </a:rPr>
                <a:t> starting at position </a:t>
              </a:r>
              <a:r>
                <a:rPr lang="en-US" sz="1600">
                  <a:solidFill>
                    <a:srgbClr val="000000"/>
                  </a:solidFill>
                  <a:latin typeface="Courier New" charset="0"/>
                </a:rPr>
                <a:t>pos</a:t>
              </a:r>
              <a:r>
                <a:rPr lang="en-US" sz="1800" b="0">
                  <a:solidFill>
                    <a:srgbClr val="000000"/>
                  </a:solidFill>
                </a:rPr>
                <a:t>.</a:t>
              </a:r>
            </a:p>
          </p:txBody>
        </p:sp>
      </p:grpSp>
      <p:grpSp>
        <p:nvGrpSpPr>
          <p:cNvPr id="9" name="Group 37"/>
          <p:cNvGrpSpPr/>
          <p:nvPr/>
        </p:nvGrpSpPr>
        <p:grpSpPr>
          <a:xfrm>
            <a:off x="5638800" y="2976563"/>
            <a:ext cx="2641600" cy="985837"/>
            <a:chOff x="5638800" y="4576763"/>
            <a:chExt cx="2641600" cy="985837"/>
          </a:xfrm>
        </p:grpSpPr>
        <p:sp>
          <p:nvSpPr>
            <p:cNvPr id="559141" name="Line 37"/>
            <p:cNvSpPr>
              <a:spLocks noChangeShapeType="1"/>
            </p:cNvSpPr>
            <p:nvPr/>
          </p:nvSpPr>
          <p:spPr bwMode="auto">
            <a:xfrm flipH="1">
              <a:off x="5638800" y="4760685"/>
              <a:ext cx="304800" cy="0"/>
            </a:xfrm>
            <a:prstGeom prst="line">
              <a:avLst/>
            </a:prstGeom>
            <a:noFill/>
            <a:ln w="9525">
              <a:solidFill>
                <a:schemeClr val="tx1"/>
              </a:solidFill>
              <a:round/>
              <a:headEnd/>
              <a:tailEnd type="triangle" w="med" len="med"/>
            </a:ln>
            <a:effectLst/>
          </p:spPr>
          <p:txBody>
            <a:bodyPr wrap="none" anchor="ctr">
              <a:prstTxWarp prst="textNoShape">
                <a:avLst/>
              </a:prstTxWarp>
            </a:bodyPr>
            <a:lstStyle/>
            <a:p>
              <a:endParaRPr lang="en-US">
                <a:solidFill>
                  <a:srgbClr val="000000"/>
                </a:solidFill>
              </a:endParaRPr>
            </a:p>
          </p:txBody>
        </p:sp>
        <p:sp>
          <p:nvSpPr>
            <p:cNvPr id="559142" name="Rectangle 38"/>
            <p:cNvSpPr>
              <a:spLocks noChangeArrowheads="1"/>
            </p:cNvSpPr>
            <p:nvPr/>
          </p:nvSpPr>
          <p:spPr bwMode="auto">
            <a:xfrm>
              <a:off x="5880100" y="4576763"/>
              <a:ext cx="2400300" cy="336550"/>
            </a:xfrm>
            <a:prstGeom prst="rect">
              <a:avLst/>
            </a:prstGeom>
            <a:noFill/>
            <a:ln w="9525">
              <a:noFill/>
              <a:miter lim="800000"/>
              <a:headEnd/>
              <a:tailEnd/>
            </a:ln>
            <a:effectLst/>
          </p:spPr>
          <p:txBody>
            <a:bodyPr wrap="none">
              <a:prstTxWarp prst="textNoShape">
                <a:avLst/>
              </a:prstTxWarp>
              <a:spAutoFit/>
            </a:bodyPr>
            <a:lstStyle/>
            <a:p>
              <a:r>
                <a:rPr lang="en-US" sz="1600" b="0" i="1">
                  <a:solidFill>
                    <a:srgbClr val="000000"/>
                  </a:solidFill>
                </a:rPr>
                <a:t>Destructively changes </a:t>
              </a:r>
              <a:r>
                <a:rPr lang="en-US" sz="1600">
                  <a:solidFill>
                    <a:srgbClr val="000000"/>
                  </a:solidFill>
                  <a:latin typeface="Courier New" charset="0"/>
                </a:rPr>
                <a:t>str</a:t>
              </a:r>
            </a:p>
          </p:txBody>
        </p:sp>
        <p:sp>
          <p:nvSpPr>
            <p:cNvPr id="559145" name="Line 41"/>
            <p:cNvSpPr>
              <a:spLocks noChangeShapeType="1"/>
            </p:cNvSpPr>
            <p:nvPr/>
          </p:nvSpPr>
          <p:spPr bwMode="auto">
            <a:xfrm flipH="1">
              <a:off x="5638800" y="5409973"/>
              <a:ext cx="304800" cy="0"/>
            </a:xfrm>
            <a:prstGeom prst="line">
              <a:avLst/>
            </a:prstGeom>
            <a:noFill/>
            <a:ln w="9525">
              <a:solidFill>
                <a:schemeClr val="tx1"/>
              </a:solidFill>
              <a:round/>
              <a:headEnd/>
              <a:tailEnd type="triangle" w="med" len="med"/>
            </a:ln>
            <a:effectLst/>
          </p:spPr>
          <p:txBody>
            <a:bodyPr wrap="none" anchor="ctr">
              <a:prstTxWarp prst="textNoShape">
                <a:avLst/>
              </a:prstTxWarp>
            </a:bodyPr>
            <a:lstStyle/>
            <a:p>
              <a:endParaRPr lang="en-US">
                <a:solidFill>
                  <a:srgbClr val="000000"/>
                </a:solidFill>
              </a:endParaRPr>
            </a:p>
          </p:txBody>
        </p:sp>
        <p:sp>
          <p:nvSpPr>
            <p:cNvPr id="559146" name="Rectangle 42"/>
            <p:cNvSpPr>
              <a:spLocks noChangeArrowheads="1"/>
            </p:cNvSpPr>
            <p:nvPr/>
          </p:nvSpPr>
          <p:spPr bwMode="auto">
            <a:xfrm>
              <a:off x="5880100" y="5226050"/>
              <a:ext cx="2400300" cy="336550"/>
            </a:xfrm>
            <a:prstGeom prst="rect">
              <a:avLst/>
            </a:prstGeom>
            <a:noFill/>
            <a:ln w="9525">
              <a:noFill/>
              <a:miter lim="800000"/>
              <a:headEnd/>
              <a:tailEnd/>
            </a:ln>
            <a:effectLst/>
          </p:spPr>
          <p:txBody>
            <a:bodyPr wrap="none">
              <a:prstTxWarp prst="textNoShape">
                <a:avLst/>
              </a:prstTxWarp>
              <a:spAutoFit/>
            </a:bodyPr>
            <a:lstStyle/>
            <a:p>
              <a:r>
                <a:rPr lang="en-US" sz="1600" b="0" i="1">
                  <a:solidFill>
                    <a:srgbClr val="000000"/>
                  </a:solidFill>
                </a:rPr>
                <a:t>Destructively changes </a:t>
              </a:r>
              <a:r>
                <a:rPr lang="en-US" sz="1600">
                  <a:solidFill>
                    <a:srgbClr val="000000"/>
                  </a:solidFill>
                  <a:latin typeface="Courier New" charset="0"/>
                </a:rPr>
                <a:t>str</a:t>
              </a:r>
            </a:p>
          </p:txBody>
        </p:sp>
      </p:grpSp>
      <p:sp>
        <p:nvSpPr>
          <p:cNvPr id="37" name="Rectangle 3"/>
          <p:cNvSpPr>
            <a:spLocks noChangeArrowheads="1"/>
          </p:cNvSpPr>
          <p:nvPr/>
        </p:nvSpPr>
        <p:spPr bwMode="auto">
          <a:xfrm>
            <a:off x="482600" y="1155700"/>
            <a:ext cx="8128000" cy="1816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In many languages, including Java, </a:t>
            </a:r>
            <a:r>
              <a:rPr lang="en-US" sz="2400" b="0" dirty="0"/>
              <a:t>strings are </a:t>
            </a:r>
            <a:r>
              <a:rPr lang="en-US" sz="2400" i="1" dirty="0"/>
              <a:t>immutable</a:t>
            </a:r>
            <a:r>
              <a:rPr lang="en-US" sz="2400" b="0" i="1" dirty="0"/>
              <a:t>,</a:t>
            </a:r>
            <a:r>
              <a:rPr lang="en-US" sz="2400" b="0" dirty="0"/>
              <a:t> which means that they never change once they are allocated</a:t>
            </a:r>
            <a:r>
              <a:rPr lang="en-US" sz="2400" b="0" dirty="0" smtClean="0"/>
              <a:t>.  C++, by contrast, allows clients to change the contents of a string, both by assigning new values to selected characters and by calling string methods such as the following:</a:t>
            </a:r>
            <a:endParaRPr lang="en-US" sz="2400" b="0" dirty="0"/>
          </a:p>
        </p:txBody>
      </p:sp>
      <p:sp>
        <p:nvSpPr>
          <p:cNvPr id="38" name="Rectangle 3"/>
          <p:cNvSpPr>
            <a:spLocks noChangeArrowheads="1"/>
          </p:cNvSpPr>
          <p:nvPr/>
        </p:nvSpPr>
        <p:spPr bwMode="auto">
          <a:xfrm>
            <a:off x="506790" y="4432300"/>
            <a:ext cx="8128000" cy="2120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As a tool for writing programs that are easier to debug and maintain, immutable strings have many advantages over their modifiable counterparts in C++.  Fortunately, it is easy to secure these advantages in C++ by avoiding the use of destructive operations like </a:t>
            </a:r>
            <a:r>
              <a:rPr lang="en-US" sz="2000" dirty="0" smtClean="0">
                <a:latin typeface="Courier New"/>
                <a:cs typeface="Courier New"/>
              </a:rPr>
              <a:t>insert</a:t>
            </a:r>
            <a:r>
              <a:rPr lang="en-US" sz="2400" b="0" dirty="0" smtClean="0"/>
              <a:t>, </a:t>
            </a:r>
            <a:r>
              <a:rPr lang="en-US" sz="2000" dirty="0" smtClean="0">
                <a:latin typeface="Courier New"/>
                <a:cs typeface="Courier New"/>
              </a:rPr>
              <a:t>replace</a:t>
            </a:r>
            <a:r>
              <a:rPr lang="en-US" sz="2400" b="0" dirty="0" smtClean="0"/>
              <a:t>, and assignment to individual characters. </a:t>
            </a:r>
            <a:endParaRPr lang="en-US" sz="2400" b="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mph" presetSubtype="2" fill="hold" nodeType="withEffect">
                                  <p:stCondLst>
                                    <p:cond delay="0"/>
                                  </p:stCondLst>
                                  <p:childTnLst>
                                    <p:animClr clrSpc="rgb" dir="cw">
                                      <p:cBhvr>
                                        <p:cTn id="8" dur="500" fill="hold"/>
                                        <p:tgtEl>
                                          <p:spTgt spid="559128"/>
                                        </p:tgtEl>
                                        <p:attrNameLst>
                                          <p:attrName>fillcolor</p:attrName>
                                        </p:attrNameLst>
                                      </p:cBhvr>
                                      <p:to>
                                        <a:srgbClr val="FF6666"/>
                                      </p:to>
                                    </p:animClr>
                                    <p:set>
                                      <p:cBhvr>
                                        <p:cTn id="9" dur="500" fill="hold"/>
                                        <p:tgtEl>
                                          <p:spTgt spid="559128"/>
                                        </p:tgtEl>
                                        <p:attrNameLst>
                                          <p:attrName>fill.type</p:attrName>
                                        </p:attrNameLst>
                                      </p:cBhvr>
                                      <p:to>
                                        <p:strVal val="solid"/>
                                      </p:to>
                                    </p:set>
                                    <p:set>
                                      <p:cBhvr>
                                        <p:cTn id="10" dur="500" fill="hold"/>
                                        <p:tgtEl>
                                          <p:spTgt spid="559128"/>
                                        </p:tgtEl>
                                        <p:attrNameLst>
                                          <p:attrName>fill.on</p:attrName>
                                        </p:attrNameLst>
                                      </p:cBhvr>
                                      <p:to>
                                        <p:strVal val="true"/>
                                      </p:to>
                                    </p:set>
                                  </p:childTnLst>
                                </p:cTn>
                              </p:par>
                              <p:par>
                                <p:cTn id="11" presetID="1" presetClass="emph" presetSubtype="2" fill="hold" nodeType="withEffect">
                                  <p:stCondLst>
                                    <p:cond delay="0"/>
                                  </p:stCondLst>
                                  <p:childTnLst>
                                    <p:animClr clrSpc="rgb" dir="cw">
                                      <p:cBhvr>
                                        <p:cTn id="12" dur="500" fill="hold"/>
                                        <p:tgtEl>
                                          <p:spTgt spid="559132"/>
                                        </p:tgtEl>
                                        <p:attrNameLst>
                                          <p:attrName>fillcolor</p:attrName>
                                        </p:attrNameLst>
                                      </p:cBhvr>
                                      <p:to>
                                        <a:srgbClr val="FF6666"/>
                                      </p:to>
                                    </p:animClr>
                                    <p:set>
                                      <p:cBhvr>
                                        <p:cTn id="13" dur="500" fill="hold"/>
                                        <p:tgtEl>
                                          <p:spTgt spid="559132"/>
                                        </p:tgtEl>
                                        <p:attrNameLst>
                                          <p:attrName>fill.type</p:attrName>
                                        </p:attrNameLst>
                                      </p:cBhvr>
                                      <p:to>
                                        <p:strVal val="solid"/>
                                      </p:to>
                                    </p:set>
                                    <p:set>
                                      <p:cBhvr>
                                        <p:cTn id="14" dur="500" fill="hold"/>
                                        <p:tgtEl>
                                          <p:spTgt spid="559132"/>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uild="p"/>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4477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Legacy of C</a:t>
            </a:r>
            <a:r>
              <a:rPr lang="en-US" sz="4000" smtClean="0">
                <a:solidFill>
                  <a:srgbClr val="FF0000"/>
                </a:solidFill>
              </a:rPr>
              <a:t>-Style </a:t>
            </a:r>
            <a:r>
              <a:rPr lang="en-US" sz="4000" dirty="0">
                <a:solidFill>
                  <a:srgbClr val="FF0000"/>
                </a:solidFill>
              </a:rPr>
              <a:t>Strings</a:t>
            </a:r>
          </a:p>
        </p:txBody>
      </p:sp>
      <p:sp>
        <p:nvSpPr>
          <p:cNvPr id="544771" name="Rectangle 3"/>
          <p:cNvSpPr>
            <a:spLocks noChangeArrowheads="1"/>
          </p:cNvSpPr>
          <p:nvPr/>
        </p:nvSpPr>
        <p:spPr bwMode="auto">
          <a:xfrm>
            <a:off x="482600" y="1155700"/>
            <a:ext cx="8128000" cy="1054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rPr>
              <a:t>One of the fundamental design principles of C++ was that it would contain C as a subset.  As a consequence, C++ must retain the older string model it inherits from its predecessor.</a:t>
            </a:r>
            <a:endParaRPr lang="en-US" sz="2400" b="0" dirty="0">
              <a:solidFill>
                <a:srgbClr val="000000"/>
              </a:solidFill>
            </a:endParaRPr>
          </a:p>
        </p:txBody>
      </p:sp>
      <p:grpSp>
        <p:nvGrpSpPr>
          <p:cNvPr id="2" name="Group 62"/>
          <p:cNvGrpSpPr>
            <a:grpSpLocks/>
          </p:cNvGrpSpPr>
          <p:nvPr/>
        </p:nvGrpSpPr>
        <p:grpSpPr bwMode="auto">
          <a:xfrm>
            <a:off x="482600" y="2273300"/>
            <a:ext cx="8128000" cy="3136900"/>
            <a:chOff x="304" y="1432"/>
            <a:chExt cx="5120" cy="1976"/>
          </a:xfrm>
        </p:grpSpPr>
        <p:sp>
          <p:nvSpPr>
            <p:cNvPr id="544775" name="Rectangle 7"/>
            <p:cNvSpPr>
              <a:spLocks noChangeArrowheads="1"/>
            </p:cNvSpPr>
            <p:nvPr/>
          </p:nvSpPr>
          <p:spPr bwMode="auto">
            <a:xfrm>
              <a:off x="304" y="1432"/>
              <a:ext cx="5120" cy="164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Conceptually, a string is just an array of characters, which is precisely how strings are implemented in the C subset of</a:t>
              </a:r>
              <a:r>
                <a:rPr lang="en-US" sz="2400" b="0" dirty="0" smtClean="0">
                  <a:solidFill>
                    <a:srgbClr val="000000"/>
                  </a:solidFill>
                </a:rPr>
                <a:t>        C</a:t>
              </a:r>
              <a:r>
                <a:rPr lang="en-US" sz="2400" b="0" dirty="0">
                  <a:solidFill>
                    <a:srgbClr val="000000"/>
                  </a:solidFill>
                </a:rPr>
                <a:t>++.  If you put double quotation marks around a sequence of characters, you get what is called a </a:t>
              </a:r>
              <a:r>
                <a:rPr lang="en-US" sz="2400" i="1" dirty="0">
                  <a:solidFill>
                    <a:srgbClr val="000000"/>
                  </a:solidFill>
                </a:rPr>
                <a:t>C string</a:t>
              </a:r>
              <a:r>
                <a:rPr lang="en-US" sz="2400" b="0" i="1" dirty="0">
                  <a:solidFill>
                    <a:srgbClr val="000000"/>
                  </a:solidFill>
                </a:rPr>
                <a:t>,</a:t>
              </a:r>
              <a:r>
                <a:rPr lang="en-US" sz="2400" b="0" dirty="0">
                  <a:solidFill>
                    <a:srgbClr val="000000"/>
                  </a:solidFill>
                </a:rPr>
                <a:t> in which the characters are stored in an array of bytes, terminated by a </a:t>
              </a:r>
              <a:r>
                <a:rPr lang="en-US" sz="2400" i="1" dirty="0">
                  <a:solidFill>
                    <a:srgbClr val="000000"/>
                  </a:solidFill>
                </a:rPr>
                <a:t>null byte</a:t>
              </a:r>
              <a:r>
                <a:rPr lang="en-US" sz="2400" b="0" i="1" dirty="0">
                  <a:solidFill>
                    <a:srgbClr val="000000"/>
                  </a:solidFill>
                </a:rPr>
                <a:t> </a:t>
              </a:r>
              <a:r>
                <a:rPr lang="en-US" sz="2400" b="0" dirty="0">
                  <a:solidFill>
                    <a:srgbClr val="000000"/>
                  </a:solidFill>
                </a:rPr>
                <a:t>whose ASCII value is 0.  For example, the characters in the C string </a:t>
              </a:r>
              <a:r>
                <a:rPr lang="en-US" sz="2200" dirty="0">
                  <a:solidFill>
                    <a:srgbClr val="000000"/>
                  </a:solidFill>
                  <a:latin typeface="Courier New" charset="0"/>
                </a:rPr>
                <a:t>"hello,</a:t>
              </a:r>
              <a:r>
                <a:rPr lang="en-US" sz="2400" b="0" dirty="0">
                  <a:solidFill>
                    <a:srgbClr val="000000"/>
                  </a:solidFill>
                </a:rPr>
                <a:t> </a:t>
              </a:r>
              <a:r>
                <a:rPr lang="en-US" sz="2200" dirty="0">
                  <a:solidFill>
                    <a:srgbClr val="000000"/>
                  </a:solidFill>
                  <a:latin typeface="Courier New" charset="0"/>
                </a:rPr>
                <a:t>world"</a:t>
              </a:r>
              <a:r>
                <a:rPr lang="en-US" sz="2400" b="0" dirty="0">
                  <a:solidFill>
                    <a:srgbClr val="000000"/>
                  </a:solidFill>
                </a:rPr>
                <a:t> are arranged like this:</a:t>
              </a:r>
            </a:p>
          </p:txBody>
        </p:sp>
        <p:sp>
          <p:nvSpPr>
            <p:cNvPr id="544778" name="Rectangle 10"/>
            <p:cNvSpPr>
              <a:spLocks noChangeArrowheads="1"/>
            </p:cNvSpPr>
            <p:nvPr/>
          </p:nvSpPr>
          <p:spPr bwMode="auto">
            <a:xfrm>
              <a:off x="1043"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h</a:t>
              </a:r>
              <a:endParaRPr lang="en-US" sz="1600" b="0">
                <a:solidFill>
                  <a:srgbClr val="000000"/>
                </a:solidFill>
              </a:endParaRPr>
            </a:p>
          </p:txBody>
        </p:sp>
        <p:sp>
          <p:nvSpPr>
            <p:cNvPr id="544779" name="Text Box 11"/>
            <p:cNvSpPr txBox="1">
              <a:spLocks noChangeArrowheads="1"/>
            </p:cNvSpPr>
            <p:nvPr/>
          </p:nvSpPr>
          <p:spPr bwMode="auto">
            <a:xfrm>
              <a:off x="1040"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p>
          </p:txBody>
        </p:sp>
        <p:sp>
          <p:nvSpPr>
            <p:cNvPr id="544780" name="Rectangle 12"/>
            <p:cNvSpPr>
              <a:spLocks noChangeArrowheads="1"/>
            </p:cNvSpPr>
            <p:nvPr/>
          </p:nvSpPr>
          <p:spPr bwMode="auto">
            <a:xfrm>
              <a:off x="1331"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e</a:t>
              </a:r>
              <a:endParaRPr lang="en-US" sz="1600" b="0">
                <a:solidFill>
                  <a:srgbClr val="000000"/>
                </a:solidFill>
              </a:endParaRPr>
            </a:p>
          </p:txBody>
        </p:sp>
        <p:sp>
          <p:nvSpPr>
            <p:cNvPr id="544781" name="Text Box 13"/>
            <p:cNvSpPr txBox="1">
              <a:spLocks noChangeArrowheads="1"/>
            </p:cNvSpPr>
            <p:nvPr/>
          </p:nvSpPr>
          <p:spPr bwMode="auto">
            <a:xfrm>
              <a:off x="1328"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p>
          </p:txBody>
        </p:sp>
        <p:sp>
          <p:nvSpPr>
            <p:cNvPr id="544782" name="Rectangle 14"/>
            <p:cNvSpPr>
              <a:spLocks noChangeArrowheads="1"/>
            </p:cNvSpPr>
            <p:nvPr/>
          </p:nvSpPr>
          <p:spPr bwMode="auto">
            <a:xfrm>
              <a:off x="1619"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l</a:t>
              </a:r>
              <a:endParaRPr lang="en-US" sz="1600" b="0">
                <a:solidFill>
                  <a:srgbClr val="000000"/>
                </a:solidFill>
              </a:endParaRPr>
            </a:p>
          </p:txBody>
        </p:sp>
        <p:sp>
          <p:nvSpPr>
            <p:cNvPr id="544783" name="Text Box 15"/>
            <p:cNvSpPr txBox="1">
              <a:spLocks noChangeArrowheads="1"/>
            </p:cNvSpPr>
            <p:nvPr/>
          </p:nvSpPr>
          <p:spPr bwMode="auto">
            <a:xfrm>
              <a:off x="1616"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p>
          </p:txBody>
        </p:sp>
        <p:sp>
          <p:nvSpPr>
            <p:cNvPr id="544784" name="Rectangle 16"/>
            <p:cNvSpPr>
              <a:spLocks noChangeArrowheads="1"/>
            </p:cNvSpPr>
            <p:nvPr/>
          </p:nvSpPr>
          <p:spPr bwMode="auto">
            <a:xfrm>
              <a:off x="1907"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l</a:t>
              </a:r>
              <a:endParaRPr lang="en-US" sz="1600" b="0">
                <a:solidFill>
                  <a:srgbClr val="000000"/>
                </a:solidFill>
              </a:endParaRPr>
            </a:p>
          </p:txBody>
        </p:sp>
        <p:sp>
          <p:nvSpPr>
            <p:cNvPr id="544785" name="Text Box 17"/>
            <p:cNvSpPr txBox="1">
              <a:spLocks noChangeArrowheads="1"/>
            </p:cNvSpPr>
            <p:nvPr/>
          </p:nvSpPr>
          <p:spPr bwMode="auto">
            <a:xfrm>
              <a:off x="1904"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p>
          </p:txBody>
        </p:sp>
        <p:sp>
          <p:nvSpPr>
            <p:cNvPr id="544786" name="Rectangle 18"/>
            <p:cNvSpPr>
              <a:spLocks noChangeArrowheads="1"/>
            </p:cNvSpPr>
            <p:nvPr/>
          </p:nvSpPr>
          <p:spPr bwMode="auto">
            <a:xfrm>
              <a:off x="2195"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o</a:t>
              </a:r>
              <a:endParaRPr lang="en-US" sz="1600" b="0">
                <a:solidFill>
                  <a:srgbClr val="000000"/>
                </a:solidFill>
              </a:endParaRPr>
            </a:p>
          </p:txBody>
        </p:sp>
        <p:sp>
          <p:nvSpPr>
            <p:cNvPr id="544787" name="Text Box 19"/>
            <p:cNvSpPr txBox="1">
              <a:spLocks noChangeArrowheads="1"/>
            </p:cNvSpPr>
            <p:nvPr/>
          </p:nvSpPr>
          <p:spPr bwMode="auto">
            <a:xfrm>
              <a:off x="2192"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p>
          </p:txBody>
        </p:sp>
        <p:sp>
          <p:nvSpPr>
            <p:cNvPr id="544788" name="Rectangle 20"/>
            <p:cNvSpPr>
              <a:spLocks noChangeArrowheads="1"/>
            </p:cNvSpPr>
            <p:nvPr/>
          </p:nvSpPr>
          <p:spPr bwMode="auto">
            <a:xfrm>
              <a:off x="2483"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a:t>
              </a:r>
              <a:endParaRPr lang="en-US" sz="1600" b="0">
                <a:solidFill>
                  <a:srgbClr val="000000"/>
                </a:solidFill>
              </a:endParaRPr>
            </a:p>
          </p:txBody>
        </p:sp>
        <p:sp>
          <p:nvSpPr>
            <p:cNvPr id="544789" name="Text Box 21"/>
            <p:cNvSpPr txBox="1">
              <a:spLocks noChangeArrowheads="1"/>
            </p:cNvSpPr>
            <p:nvPr/>
          </p:nvSpPr>
          <p:spPr bwMode="auto">
            <a:xfrm>
              <a:off x="2480"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p>
          </p:txBody>
        </p:sp>
        <p:sp>
          <p:nvSpPr>
            <p:cNvPr id="544790" name="Rectangle 22"/>
            <p:cNvSpPr>
              <a:spLocks noChangeArrowheads="1"/>
            </p:cNvSpPr>
            <p:nvPr/>
          </p:nvSpPr>
          <p:spPr bwMode="auto">
            <a:xfrm>
              <a:off x="2771"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 </a:t>
              </a:r>
              <a:endParaRPr lang="en-US" sz="1600" b="0">
                <a:solidFill>
                  <a:srgbClr val="000000"/>
                </a:solidFill>
              </a:endParaRPr>
            </a:p>
          </p:txBody>
        </p:sp>
        <p:sp>
          <p:nvSpPr>
            <p:cNvPr id="544791" name="Text Box 23"/>
            <p:cNvSpPr txBox="1">
              <a:spLocks noChangeArrowheads="1"/>
            </p:cNvSpPr>
            <p:nvPr/>
          </p:nvSpPr>
          <p:spPr bwMode="auto">
            <a:xfrm>
              <a:off x="2768"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p>
          </p:txBody>
        </p:sp>
        <p:sp>
          <p:nvSpPr>
            <p:cNvPr id="544792" name="Rectangle 24"/>
            <p:cNvSpPr>
              <a:spLocks noChangeArrowheads="1"/>
            </p:cNvSpPr>
            <p:nvPr/>
          </p:nvSpPr>
          <p:spPr bwMode="auto">
            <a:xfrm>
              <a:off x="3059"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w</a:t>
              </a:r>
              <a:endParaRPr lang="en-US" sz="1600" b="0">
                <a:solidFill>
                  <a:srgbClr val="000000"/>
                </a:solidFill>
              </a:endParaRPr>
            </a:p>
          </p:txBody>
        </p:sp>
        <p:sp>
          <p:nvSpPr>
            <p:cNvPr id="544793" name="Text Box 25"/>
            <p:cNvSpPr txBox="1">
              <a:spLocks noChangeArrowheads="1"/>
            </p:cNvSpPr>
            <p:nvPr/>
          </p:nvSpPr>
          <p:spPr bwMode="auto">
            <a:xfrm>
              <a:off x="3056"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p>
          </p:txBody>
        </p:sp>
        <p:sp>
          <p:nvSpPr>
            <p:cNvPr id="544794" name="Rectangle 26"/>
            <p:cNvSpPr>
              <a:spLocks noChangeArrowheads="1"/>
            </p:cNvSpPr>
            <p:nvPr/>
          </p:nvSpPr>
          <p:spPr bwMode="auto">
            <a:xfrm>
              <a:off x="3347"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o</a:t>
              </a:r>
              <a:endParaRPr lang="en-US" sz="1600" b="0">
                <a:solidFill>
                  <a:srgbClr val="000000"/>
                </a:solidFill>
              </a:endParaRPr>
            </a:p>
          </p:txBody>
        </p:sp>
        <p:sp>
          <p:nvSpPr>
            <p:cNvPr id="544795" name="Text Box 27"/>
            <p:cNvSpPr txBox="1">
              <a:spLocks noChangeArrowheads="1"/>
            </p:cNvSpPr>
            <p:nvPr/>
          </p:nvSpPr>
          <p:spPr bwMode="auto">
            <a:xfrm>
              <a:off x="3344"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p>
          </p:txBody>
        </p:sp>
        <p:sp>
          <p:nvSpPr>
            <p:cNvPr id="544796" name="Rectangle 28"/>
            <p:cNvSpPr>
              <a:spLocks noChangeArrowheads="1"/>
            </p:cNvSpPr>
            <p:nvPr/>
          </p:nvSpPr>
          <p:spPr bwMode="auto">
            <a:xfrm>
              <a:off x="3635"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r</a:t>
              </a:r>
              <a:endParaRPr lang="en-US" sz="1600" b="0">
                <a:solidFill>
                  <a:srgbClr val="000000"/>
                </a:solidFill>
              </a:endParaRPr>
            </a:p>
          </p:txBody>
        </p:sp>
        <p:sp>
          <p:nvSpPr>
            <p:cNvPr id="544797" name="Text Box 29"/>
            <p:cNvSpPr txBox="1">
              <a:spLocks noChangeArrowheads="1"/>
            </p:cNvSpPr>
            <p:nvPr/>
          </p:nvSpPr>
          <p:spPr bwMode="auto">
            <a:xfrm>
              <a:off x="3632"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p>
          </p:txBody>
        </p:sp>
        <p:sp>
          <p:nvSpPr>
            <p:cNvPr id="544798" name="Rectangle 30"/>
            <p:cNvSpPr>
              <a:spLocks noChangeArrowheads="1"/>
            </p:cNvSpPr>
            <p:nvPr/>
          </p:nvSpPr>
          <p:spPr bwMode="auto">
            <a:xfrm>
              <a:off x="3923"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l</a:t>
              </a:r>
              <a:endParaRPr lang="en-US" sz="1600" b="0">
                <a:solidFill>
                  <a:srgbClr val="000000"/>
                </a:solidFill>
              </a:endParaRPr>
            </a:p>
          </p:txBody>
        </p:sp>
        <p:sp>
          <p:nvSpPr>
            <p:cNvPr id="544799" name="Text Box 31"/>
            <p:cNvSpPr txBox="1">
              <a:spLocks noChangeArrowheads="1"/>
            </p:cNvSpPr>
            <p:nvPr/>
          </p:nvSpPr>
          <p:spPr bwMode="auto">
            <a:xfrm>
              <a:off x="3920"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10</a:t>
              </a:r>
            </a:p>
          </p:txBody>
        </p:sp>
        <p:sp>
          <p:nvSpPr>
            <p:cNvPr id="544800" name="Rectangle 32"/>
            <p:cNvSpPr>
              <a:spLocks noChangeArrowheads="1"/>
            </p:cNvSpPr>
            <p:nvPr/>
          </p:nvSpPr>
          <p:spPr bwMode="auto">
            <a:xfrm>
              <a:off x="4211"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d</a:t>
              </a:r>
              <a:endParaRPr lang="en-US" sz="1600" b="0">
                <a:solidFill>
                  <a:srgbClr val="000000"/>
                </a:solidFill>
              </a:endParaRPr>
            </a:p>
          </p:txBody>
        </p:sp>
        <p:sp>
          <p:nvSpPr>
            <p:cNvPr id="544801" name="Text Box 33"/>
            <p:cNvSpPr txBox="1">
              <a:spLocks noChangeArrowheads="1"/>
            </p:cNvSpPr>
            <p:nvPr/>
          </p:nvSpPr>
          <p:spPr bwMode="auto">
            <a:xfrm>
              <a:off x="4208"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11</a:t>
              </a:r>
            </a:p>
          </p:txBody>
        </p:sp>
        <p:sp>
          <p:nvSpPr>
            <p:cNvPr id="544802" name="Rectangle 34"/>
            <p:cNvSpPr>
              <a:spLocks noChangeArrowheads="1"/>
            </p:cNvSpPr>
            <p:nvPr/>
          </p:nvSpPr>
          <p:spPr bwMode="auto">
            <a:xfrm>
              <a:off x="4496" y="2971"/>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a:solidFill>
                    <a:srgbClr val="000000"/>
                  </a:solidFill>
                  <a:latin typeface="Courier New" charset="0"/>
                </a:rPr>
                <a:t>\0</a:t>
              </a:r>
              <a:endParaRPr lang="en-US" sz="1600" b="0">
                <a:solidFill>
                  <a:srgbClr val="000000"/>
                </a:solidFill>
              </a:endParaRPr>
            </a:p>
          </p:txBody>
        </p:sp>
        <p:sp>
          <p:nvSpPr>
            <p:cNvPr id="544803" name="Text Box 35"/>
            <p:cNvSpPr txBox="1">
              <a:spLocks noChangeArrowheads="1"/>
            </p:cNvSpPr>
            <p:nvPr/>
          </p:nvSpPr>
          <p:spPr bwMode="auto">
            <a:xfrm>
              <a:off x="4493" y="3235"/>
              <a:ext cx="283"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12</a:t>
              </a:r>
            </a:p>
          </p:txBody>
        </p:sp>
      </p:grpSp>
      <p:sp>
        <p:nvSpPr>
          <p:cNvPr id="544805" name="Rectangle 37"/>
          <p:cNvSpPr>
            <a:spLocks noChangeArrowheads="1"/>
          </p:cNvSpPr>
          <p:nvPr/>
        </p:nvSpPr>
        <p:spPr bwMode="auto">
          <a:xfrm>
            <a:off x="482600" y="5486400"/>
            <a:ext cx="8131175" cy="1206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As in</a:t>
            </a:r>
            <a:r>
              <a:rPr lang="en-US" sz="2400" b="0" dirty="0" smtClean="0">
                <a:solidFill>
                  <a:srgbClr val="000000"/>
                </a:solidFill>
              </a:rPr>
              <a:t> the </a:t>
            </a:r>
            <a:r>
              <a:rPr lang="en-US" sz="2000" dirty="0" smtClean="0">
                <a:solidFill>
                  <a:srgbClr val="000000"/>
                </a:solidFill>
                <a:latin typeface="Courier New"/>
                <a:cs typeface="Courier New"/>
              </a:rPr>
              <a:t>string</a:t>
            </a:r>
            <a:r>
              <a:rPr lang="en-US" sz="2400" b="0" dirty="0" smtClean="0">
                <a:solidFill>
                  <a:srgbClr val="000000"/>
                </a:solidFill>
              </a:rPr>
              <a:t> class model, </a:t>
            </a:r>
            <a:r>
              <a:rPr lang="en-US" sz="2400" b="0" dirty="0">
                <a:solidFill>
                  <a:srgbClr val="000000"/>
                </a:solidFill>
              </a:rPr>
              <a:t>character positions in a</a:t>
            </a:r>
            <a:r>
              <a:rPr lang="en-US" sz="2400" b="0" dirty="0" smtClean="0">
                <a:solidFill>
                  <a:srgbClr val="000000"/>
                </a:solidFill>
              </a:rPr>
              <a:t> C string </a:t>
            </a:r>
            <a:r>
              <a:rPr lang="en-US" sz="2400" b="0" dirty="0">
                <a:solidFill>
                  <a:srgbClr val="000000"/>
                </a:solidFill>
              </a:rPr>
              <a:t>are identified by an </a:t>
            </a:r>
            <a:r>
              <a:rPr lang="en-US" sz="2400" i="1" dirty="0">
                <a:solidFill>
                  <a:srgbClr val="000000"/>
                </a:solidFill>
              </a:rPr>
              <a:t>index</a:t>
            </a:r>
            <a:r>
              <a:rPr lang="en-US" sz="2400" b="0" i="1" dirty="0">
                <a:solidFill>
                  <a:srgbClr val="000000"/>
                </a:solidFill>
              </a:rPr>
              <a:t> </a:t>
            </a:r>
            <a:r>
              <a:rPr lang="en-US" sz="2400" b="0" dirty="0">
                <a:solidFill>
                  <a:srgbClr val="000000"/>
                </a:solidFill>
              </a:rPr>
              <a:t>that begins at 0 and extends up to one less than the length of the string.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4480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4805" grpId="0" build="p" autoUpdateAnimBg="0"/>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16969</TotalTime>
  <Words>1625</Words>
  <Application>Microsoft Macintosh PowerPoint</Application>
  <PresentationFormat>On-screen Show (4:3)</PresentationFormat>
  <Paragraphs>161</Paragraphs>
  <Slides>13</Slides>
  <Notes>13</Notes>
  <HiddenSlides>0</HiddenSlides>
  <MMClips>0</MMClips>
  <ScaleCrop>false</ScaleCrop>
  <HeadingPairs>
    <vt:vector size="4" baseType="variant">
      <vt:variant>
        <vt:lpstr>Design Template</vt:lpstr>
      </vt:variant>
      <vt:variant>
        <vt:i4>3</vt:i4>
      </vt:variant>
      <vt:variant>
        <vt:lpstr>Slide Titles</vt:lpstr>
      </vt:variant>
      <vt:variant>
        <vt:i4>13</vt:i4>
      </vt:variant>
    </vt:vector>
  </HeadingPairs>
  <TitlesOfParts>
    <vt:vector size="16" baseType="lpstr">
      <vt:lpstr>Blank Presentation</vt:lpstr>
      <vt:lpstr>1_Blank Presentation</vt:lpstr>
      <vt:lpstr>2_Blank Presentation</vt:lpstr>
      <vt:lpstr>Strings</vt:lpstr>
      <vt:lpstr>Using Strings as Abstract Values</vt:lpstr>
      <vt:lpstr>Calling String Methods</vt:lpstr>
      <vt:lpstr>Common Methods in the string Class</vt:lpstr>
      <vt:lpstr>Operators on the string Class</vt:lpstr>
      <vt:lpstr>Characters</vt:lpstr>
      <vt:lpstr>Functions in the &lt;cctype&gt; Interface</vt:lpstr>
      <vt:lpstr>Modifying the Contents of a String</vt:lpstr>
      <vt:lpstr>The Legacy of C-Style Strings</vt:lpstr>
      <vt:lpstr>Concatenation and C Strings</vt:lpstr>
      <vt:lpstr>Exercise: Writing String Applications</vt:lpstr>
      <vt:lpstr>The strlib.h Interface</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103</cp:revision>
  <dcterms:created xsi:type="dcterms:W3CDTF">2014-07-01T16:51:16Z</dcterms:created>
  <dcterms:modified xsi:type="dcterms:W3CDTF">2014-07-01T16:55:43Z</dcterms:modified>
</cp:coreProperties>
</file>